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Nunito"/>
      <p:regular r:id="rId75"/>
      <p:bold r:id="rId76"/>
      <p:italic r:id="rId77"/>
      <p:boldItalic r:id="rId78"/>
    </p:embeddedFont>
    <p:embeddedFont>
      <p:font typeface="Maven Pro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F1EB71-CB7E-4134-9051-3D5B447112DA}">
  <a:tblStyle styleId="{E6F1EB71-CB7E-4134-9051-3D5B447112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Nunito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Nunito-italic.fntdata"/><Relationship Id="rId32" Type="http://schemas.openxmlformats.org/officeDocument/2006/relationships/slide" Target="slides/slide27.xml"/><Relationship Id="rId76" Type="http://schemas.openxmlformats.org/officeDocument/2006/relationships/font" Target="fonts/Nunito-bold.fntdata"/><Relationship Id="rId35" Type="http://schemas.openxmlformats.org/officeDocument/2006/relationships/slide" Target="slides/slide30.xml"/><Relationship Id="rId79" Type="http://schemas.openxmlformats.org/officeDocument/2006/relationships/font" Target="fonts/MavenPro-regular.fntdata"/><Relationship Id="rId34" Type="http://schemas.openxmlformats.org/officeDocument/2006/relationships/slide" Target="slides/slide29.xml"/><Relationship Id="rId78" Type="http://schemas.openxmlformats.org/officeDocument/2006/relationships/font" Target="fonts/Nunito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3452b435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43452b435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多肉「養成」系統的功能為何縮限-&gt;要交代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 就接下一張 說因為AI專班關係   優先以實現兩個AI模型為主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因為時間的關係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0649e248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0649e248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3bb4bd38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3bb4bd38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0649e2482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0649e2482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3bb4bd3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3bb4bd3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2a9e91af0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2a9e91af0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2a9e91af0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2a9e91af0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2a9e91af0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2a9e91af0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2e6fa47a2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2e6fa47a2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2e6fa47a2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2e6fa47a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e05902d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e05902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2e6fa47a2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2e6fa47a2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2e6fa47a2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2e6fa47a2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083d283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083d283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12b4d39e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12b4d39e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13f9ed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13f9ed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13f9ed00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13f9ed00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2a9e91a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2a9e91a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42a9e91af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42a9e91af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12b4d39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12b4d39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12b4d39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12b4d39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1854286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1854286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什麼是多肉植物呢?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多肉植物，也被稱作多肉或肉質植物，是指植物能在土壤乾旱的條件下擁有肥大的葉或莖，這些肥大的葉或莖是牠們用來儲存水分的方式。多肉植物主要生長於沙漠及海岸乾旱地區。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多肉植物肥厚的葉或莖非常療育，有些多肉也有一些獨特的外觀，譬如說葉子像熊掌的多肉，或是像海豚的三爪上弦月。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那麼，為什麼多肉植物會在近幾年備受喜愛呢？除了憑藉著療癒、獨特的外表擄獲不少人的芳心外，還因為多肉植物相當好繁殖，繁殖方式有很多，最常見就是葉孵，其他還有像是分株、扦(ㄑ一ㄢ)插、胴(ㄉㄨㄥˋ)切、實生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另外，多肉植物也不需要每天澆水，讓忙碌的現代人也可以輕鬆養殖。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除此之外，多肉植物還有著豐富的種類和形態，愈奇特的造型反而愈受歡迎。不論是種在盆栽裡，還是用來搭配綠化設計，多肉植物都能為生活帶來一份綠意和生氣。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演講稿: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424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什麼是多肉植物</a:t>
            </a:r>
            <a:r>
              <a:rPr b="1" lang="zh-TW" sz="2500">
                <a:solidFill>
                  <a:srgbClr val="424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多肉是指植物能在土壤乾旱的條件下擁有肥大的葉或莖，這些肥大的葉或莖是牠們用來儲存水分的方式。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多肉植物憑藉著療癒、獨特的外表擄獲現代人的芳心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12b4d39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412b4d39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12b4d39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12b4d39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083d28349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4083d28349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083d28349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4083d2834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42a9e91a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42a9e91a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413f9ed00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413f9ed00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13f9ed0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13f9ed0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413f9ed00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413f9ed0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43452b43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43452b43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2a9e91af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42a9e91a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0649e2482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0649e2482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作為一個多肉植物的愛好者，我們經常會思考一些問題：身為黑手指的我，哪些多肉植物更適合我呢？我能否成為綠手指？如果我是一個多肉植物的愛好者，我會想要一個什麼樣的平台來記錄我的植物？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身為一個多肉植物愛好者，我們應該從自己的角度出發去思考，刻畫出使用者會想要的樣貌。例如，我們需要一個能夠提供辨識植物資訊、簡單易懂的育種指南以及提醒什麼時候該澆水。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對於一些新手來說，種植多肉植物可能是一件非常具有挑戰性的事情，他們可能需要更多的協助和指引，譬如澆水以及施肥。因此，我們想要在平台上提供一些專業建議，透過這些方式來幫助使用者更好地照顧他們的植物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總之，我們想要建立一個能夠滿足多肉植物愛好者需求的平台，讓他們能夠更簡便的照顧自己的多肉植物。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演講</a:t>
            </a:r>
            <a:r>
              <a:rPr b="1" lang="zh-TW" sz="1200">
                <a:solidFill>
                  <a:schemeClr val="dk1"/>
                </a:solidFill>
              </a:rPr>
              <a:t>稿</a:t>
            </a:r>
            <a:r>
              <a:rPr b="1" lang="zh-TW" sz="1200">
                <a:solidFill>
                  <a:schemeClr val="dk1"/>
                </a:solidFill>
              </a:rPr>
              <a:t>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設計目的--&gt;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當種植後才會發現，多肉並非都那麼好種，因為台灣的氣候屬於悶熱潮濕的，但多肉植物是生長在乾熱的環境，所以在台灣並非那麼好種植，那是不是我們能做一個辨識多肉植物品種、提供簡單易懂的育種指南，與病害偵測，希望能讓使用者從黑手指變成綠手指。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3452b43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43452b43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43452b43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43452b43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43452b43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43452b43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42a9e91af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42a9e91af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42a9e91af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42a9e91af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413f9ed0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413f9ed0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13f9ed0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13f9ed0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42a9e91af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42a9e91af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42a9e91a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42a9e91a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43452b435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43452b435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0649e24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0649e24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市場分析是必要的一環，為了能夠更好地掌握市場情況，我們進行了競品分析，包括PictureThis、Plant Parent、Plantln。這些競品都是以App的形式呈現，並且都有標準版與專業版。其中，PictureThis的下載量超過一億，是目前最大的植物類App，而另外兩個的用戶數約為一百萬。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我們與競品的不同之處在於，我們結合了Line ChatBot，透過Line與使用者進行互動。Line是擁有超過五億用戶的通訊軟件，這樣一來，我們的潛在客戶就相當廣泛了。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因此，我們可以看出，我們的平台版本相對於其他競品來說更簡單，並且擁有多肉植物辨識功能。這樣一來，即使使用者不具備專業知識，也能夠輕鬆地進行辨識。而且，我們的平台不需要下載App，只需要使用Line就可以進行操作，相對便利許多。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1"/>
                </a:solidFill>
              </a:rPr>
              <a:t>演講稿: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這是與市場上其他的產品比較，他們都有共通點就是都要額外下載app，且一打開就會詢問是否要付費，對於一些不太會使用手機的人就是一大困擾。我們是透過Line使用Line  Chatbot較易於使用。</a:t>
            </a:r>
            <a:endParaRPr b="1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13f9ed00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413f9ed00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42a9e91af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42a9e91af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42a9e91af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42a9e91af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42a9e91af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42a9e91af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42a9e91af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42a9e91af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42a9e91af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42a9e91af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21854286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21854286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42a9e91af0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42a9e91af0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42e6fa47a2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42e6fa47a2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42e6fa47a2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42e6fa47a2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0649e2482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0649e2482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374151"/>
                </a:solidFill>
              </a:rPr>
              <a:t>我們的平台最大的優勢在於透過Line Chatbot與使用者互動，讓使用者能夠輕鬆完成多肉植物的紀錄。與其他多肉植物辨識App相比，我們的平台少步驟且功能直觀簡單，使用者能夠快速上手。紀錄功能建立在使用者已熟悉的Line上，不需額外下載App，也避免了使用者感到紀錄步驟繁瑣的困擾。我們的平台還能夠提供人性化的植物管理功能，例如依照使用者的紀錄提醒，讓使用者能夠更好地管理自己的植物。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374151"/>
                </a:solidFill>
              </a:rPr>
              <a:t>相較於現有的植物辨識App，我們的更加方便簡潔，只需透過Line Chatbot拍下或上傳植物照片，就能快速完成植物紀錄。使用者不需要打開App就能紀錄植物，讓使用者更加方便快捷。我們的也不需要佔用手機額外的空間，讓使用者的手機空間能夠更加簡潔。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374151"/>
                </a:solidFill>
              </a:rPr>
              <a:t>演講稿: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374151"/>
                </a:solidFill>
              </a:rPr>
              <a:t>我們的特色就在於能辨識特殊品種比如</a:t>
            </a:r>
            <a:r>
              <a:rPr b="1" lang="zh-TW" sz="1000">
                <a:solidFill>
                  <a:srgbClr val="424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綴化、錦化、石化，宇疾病偵測較為準確 還有我們 </a:t>
            </a:r>
            <a:r>
              <a:rPr b="1" lang="zh-TW" sz="1200">
                <a:solidFill>
                  <a:srgbClr val="374151"/>
                </a:solidFill>
              </a:rPr>
              <a:t>少步驟就能記錄、簡單易用、體驗直覺就能達成，與現有產品做出區別。</a:t>
            </a:r>
            <a:endParaRPr b="1" sz="12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42a9e91af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42a9e91af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42a9e91af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42a9e91af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21854286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21854286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一開始開發的linebot遇到的挑戰是動態的輪播，不能事先設定死，要動態放上資料顯示，而輪播的圖片只能用URL。另一挑戰為要讀存google cloud storage(GCS)上的csv檔，程式寫法和CSV不同，是新的嘗試，沒有老師的程式可參考。因為時間限制，為了快速開發，採用李老師的個專架構—Cloud Run、GCS、Fire Store。但後來要放上2個不同的辨識套件和模型，而導致Cloud Shell磁碟空間(只能5G)爆掉，只好變更系統架構至GCE。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至GCE時，遇到從Nginx至GCS讀取和儲存資料的權限問題。所以取消CSV改由從Mysql讀存資料。此時花了一些時間安裝設定Mysql、防火牆和遠端連線的問題。也花了很多時間研究簽名檔和權限問題。因為權限問題，測試linebot時常發生死當，無法執行程式，很難恢復。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40649e248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40649e248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主要有四大節點:Linebot機器人、Line平台、Google GCE AI辨識平台(pytorch、yolo)、Google GCE 使用者資料儲存平台(MySQL、Cloud Storage)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資料運作流程: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1.user使用"多肉辨識Linebot"拍攝一張多肉植物照片，照片資料經由Line平台上傳到Google Compute Engine的AI辨識平台。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2.Line平台依據管理者設定給linebot的一組Webhook URL(必須是https協定)將照片資料上傳給AI辨識平台；Webhook URL是一組本組由阿里雲自購的網域名稱(gip3.jcetw.com)對應到AI辨識平台IP(34.92.36.200)。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3.資料在送到AI辨識平台(我們使用 Python Flask 框架撰寫的Web Application)後，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(我們選擇使用Nginx做為反向代理伺服器，因為Nginx可以提高Web Server性能，如:減少resoponse的等待時間)內部的反向代理nginx server會把資料送給使用https的uWSGI server(使用certbot機器人持續更新https憑證)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(雖然Flask有自帶的WSGI server，但這個server不適合正式環境下使用；所以我們用uWSGI於接收前端伺服器(nginx)轉發的動態請求並處理後發給Web Application(Flask))；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uWSGI server再把資料送給結合python的Flask Web Application server，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Flask server再分別把:(1)多肉植物照片送給PyTorch辨識多肉種類；(2)多肉植物病蟲害照片送給YOLO辨識病蟲害種類。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4.當user資料送到AI辨識平台時，AI辨識平台會把user的資料:(1)user資料記錄到MySQL平台(35.220.237.109)，以作為保存，提供linebot辨識user的依據;(2)user上傳的照片儲存到Google Cloud Storage進行保存。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5.當AI辨識平台(的Pytorch及YOLO)辨識完成就將多肉辨識結果回傳給"多肉辨識Linebot"，完成整個資料傳輸流程。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3452b435a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43452b435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413f9ed005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413f9ed005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413f9ed005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413f9ed005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3c511a574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3c511a574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42e6fa47a2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42e6fa47a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43452b435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43452b435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3bb4bd38c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3bb4bd38c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這是我們與形色的病害辨識比較，可以看到我們的病蟲害辨識度更佳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0649e2482_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0649e2482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我們的目標是做出一個「</a:t>
            </a:r>
            <a:r>
              <a:rPr lang="zh-TW">
                <a:solidFill>
                  <a:schemeClr val="dk1"/>
                </a:solidFill>
              </a:rPr>
              <a:t>創新</a:t>
            </a:r>
            <a:r>
              <a:rPr lang="zh-TW"/>
              <a:t>」、</a:t>
            </a:r>
            <a:r>
              <a:rPr lang="zh-TW">
                <a:solidFill>
                  <a:schemeClr val="dk1"/>
                </a:solidFill>
              </a:rPr>
              <a:t>「準確」、「方便」、「簡單」的一個辨識LineBot機器人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2e6fa47a2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2e6fa47a2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F. Linebot為何會用到AI-&gt;要交代(勾勒出設計思考脈絡)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先跟大家報告簡易專案流程讓聽眾了解我們再做什麼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7.jpg"/><Relationship Id="rId9" Type="http://schemas.openxmlformats.org/officeDocument/2006/relationships/image" Target="../media/image4.jpg"/><Relationship Id="rId5" Type="http://schemas.openxmlformats.org/officeDocument/2006/relationships/image" Target="../media/image34.jpg"/><Relationship Id="rId6" Type="http://schemas.openxmlformats.org/officeDocument/2006/relationships/image" Target="../media/image3.jpg"/><Relationship Id="rId7" Type="http://schemas.openxmlformats.org/officeDocument/2006/relationships/image" Target="../media/image52.jpg"/><Relationship Id="rId8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jpg"/><Relationship Id="rId22" Type="http://schemas.openxmlformats.org/officeDocument/2006/relationships/image" Target="../media/image26.jpg"/><Relationship Id="rId21" Type="http://schemas.openxmlformats.org/officeDocument/2006/relationships/image" Target="../media/image58.jpg"/><Relationship Id="rId24" Type="http://schemas.openxmlformats.org/officeDocument/2006/relationships/image" Target="../media/image77.jpg"/><Relationship Id="rId23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26" Type="http://schemas.openxmlformats.org/officeDocument/2006/relationships/image" Target="../media/image39.png"/><Relationship Id="rId25" Type="http://schemas.openxmlformats.org/officeDocument/2006/relationships/image" Target="../media/image127.png"/><Relationship Id="rId28" Type="http://schemas.openxmlformats.org/officeDocument/2006/relationships/image" Target="../media/image29.jpg"/><Relationship Id="rId27" Type="http://schemas.openxmlformats.org/officeDocument/2006/relationships/image" Target="../media/image87.jpg"/><Relationship Id="rId5" Type="http://schemas.openxmlformats.org/officeDocument/2006/relationships/image" Target="../media/image44.jpg"/><Relationship Id="rId6" Type="http://schemas.openxmlformats.org/officeDocument/2006/relationships/image" Target="../media/image69.jpg"/><Relationship Id="rId29" Type="http://schemas.openxmlformats.org/officeDocument/2006/relationships/image" Target="../media/image33.jpg"/><Relationship Id="rId7" Type="http://schemas.openxmlformats.org/officeDocument/2006/relationships/image" Target="../media/image48.jpg"/><Relationship Id="rId8" Type="http://schemas.openxmlformats.org/officeDocument/2006/relationships/image" Target="../media/image35.jpg"/><Relationship Id="rId30" Type="http://schemas.openxmlformats.org/officeDocument/2006/relationships/image" Target="../media/image4.jpg"/><Relationship Id="rId11" Type="http://schemas.openxmlformats.org/officeDocument/2006/relationships/image" Target="../media/image20.png"/><Relationship Id="rId10" Type="http://schemas.openxmlformats.org/officeDocument/2006/relationships/image" Target="../media/image9.jpg"/><Relationship Id="rId13" Type="http://schemas.openxmlformats.org/officeDocument/2006/relationships/image" Target="../media/image23.jpg"/><Relationship Id="rId12" Type="http://schemas.openxmlformats.org/officeDocument/2006/relationships/image" Target="../media/image22.png"/><Relationship Id="rId15" Type="http://schemas.openxmlformats.org/officeDocument/2006/relationships/image" Target="../media/image17.jpg"/><Relationship Id="rId14" Type="http://schemas.openxmlformats.org/officeDocument/2006/relationships/image" Target="../media/image25.jpg"/><Relationship Id="rId17" Type="http://schemas.openxmlformats.org/officeDocument/2006/relationships/image" Target="../media/image24.jpg"/><Relationship Id="rId16" Type="http://schemas.openxmlformats.org/officeDocument/2006/relationships/image" Target="../media/image28.jpg"/><Relationship Id="rId19" Type="http://schemas.openxmlformats.org/officeDocument/2006/relationships/image" Target="../media/image50.jpg"/><Relationship Id="rId18" Type="http://schemas.openxmlformats.org/officeDocument/2006/relationships/image" Target="../media/image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.jp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omet.com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jpg"/><Relationship Id="rId4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jp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Relationship Id="rId7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76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5.png"/><Relationship Id="rId4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71.png"/><Relationship Id="rId6" Type="http://schemas.openxmlformats.org/officeDocument/2006/relationships/image" Target="../media/image79.png"/><Relationship Id="rId7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0.jp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jpg"/><Relationship Id="rId4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jp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0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8.jp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jp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8.png"/><Relationship Id="rId4" Type="http://schemas.openxmlformats.org/officeDocument/2006/relationships/image" Target="../media/image94.png"/><Relationship Id="rId5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6.jp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7.jp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9.jp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1.png"/><Relationship Id="rId4" Type="http://schemas.openxmlformats.org/officeDocument/2006/relationships/image" Target="../media/image57.png"/><Relationship Id="rId5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2.png"/><Relationship Id="rId4" Type="http://schemas.openxmlformats.org/officeDocument/2006/relationships/image" Target="../media/image95.png"/><Relationship Id="rId5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4.jpg"/><Relationship Id="rId4" Type="http://schemas.openxmlformats.org/officeDocument/2006/relationships/image" Target="../media/image104.png"/><Relationship Id="rId5" Type="http://schemas.openxmlformats.org/officeDocument/2006/relationships/image" Target="../media/image103.png"/><Relationship Id="rId6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9.jpg"/><Relationship Id="rId4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26.png"/><Relationship Id="rId8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Relationship Id="rId5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0.png"/><Relationship Id="rId22" Type="http://schemas.openxmlformats.org/officeDocument/2006/relationships/image" Target="../media/image134.png"/><Relationship Id="rId21" Type="http://schemas.openxmlformats.org/officeDocument/2006/relationships/image" Target="../media/image128.png"/><Relationship Id="rId24" Type="http://schemas.openxmlformats.org/officeDocument/2006/relationships/image" Target="../media/image156.png"/><Relationship Id="rId23" Type="http://schemas.openxmlformats.org/officeDocument/2006/relationships/image" Target="../media/image1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5.png"/><Relationship Id="rId4" Type="http://schemas.openxmlformats.org/officeDocument/2006/relationships/image" Target="../media/image111.png"/><Relationship Id="rId9" Type="http://schemas.openxmlformats.org/officeDocument/2006/relationships/image" Target="../media/image121.png"/><Relationship Id="rId26" Type="http://schemas.openxmlformats.org/officeDocument/2006/relationships/image" Target="../media/image145.png"/><Relationship Id="rId25" Type="http://schemas.openxmlformats.org/officeDocument/2006/relationships/image" Target="../media/image138.png"/><Relationship Id="rId28" Type="http://schemas.openxmlformats.org/officeDocument/2006/relationships/image" Target="../media/image146.png"/><Relationship Id="rId27" Type="http://schemas.openxmlformats.org/officeDocument/2006/relationships/image" Target="../media/image136.png"/><Relationship Id="rId5" Type="http://schemas.openxmlformats.org/officeDocument/2006/relationships/image" Target="../media/image108.png"/><Relationship Id="rId6" Type="http://schemas.openxmlformats.org/officeDocument/2006/relationships/image" Target="../media/image117.png"/><Relationship Id="rId29" Type="http://schemas.openxmlformats.org/officeDocument/2006/relationships/image" Target="../media/image141.png"/><Relationship Id="rId7" Type="http://schemas.openxmlformats.org/officeDocument/2006/relationships/image" Target="../media/image120.png"/><Relationship Id="rId8" Type="http://schemas.openxmlformats.org/officeDocument/2006/relationships/image" Target="../media/image118.png"/><Relationship Id="rId30" Type="http://schemas.openxmlformats.org/officeDocument/2006/relationships/image" Target="../media/image57.png"/><Relationship Id="rId11" Type="http://schemas.openxmlformats.org/officeDocument/2006/relationships/image" Target="../media/image123.png"/><Relationship Id="rId10" Type="http://schemas.openxmlformats.org/officeDocument/2006/relationships/image" Target="../media/image110.png"/><Relationship Id="rId13" Type="http://schemas.openxmlformats.org/officeDocument/2006/relationships/image" Target="../media/image139.png"/><Relationship Id="rId12" Type="http://schemas.openxmlformats.org/officeDocument/2006/relationships/image" Target="../media/image113.png"/><Relationship Id="rId15" Type="http://schemas.openxmlformats.org/officeDocument/2006/relationships/image" Target="../media/image135.png"/><Relationship Id="rId14" Type="http://schemas.openxmlformats.org/officeDocument/2006/relationships/image" Target="../media/image133.png"/><Relationship Id="rId17" Type="http://schemas.openxmlformats.org/officeDocument/2006/relationships/image" Target="../media/image129.png"/><Relationship Id="rId16" Type="http://schemas.openxmlformats.org/officeDocument/2006/relationships/image" Target="../media/image132.png"/><Relationship Id="rId19" Type="http://schemas.openxmlformats.org/officeDocument/2006/relationships/image" Target="../media/image124.png"/><Relationship Id="rId18" Type="http://schemas.openxmlformats.org/officeDocument/2006/relationships/image" Target="../media/image1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1.png"/><Relationship Id="rId4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9.png"/><Relationship Id="rId4" Type="http://schemas.openxmlformats.org/officeDocument/2006/relationships/image" Target="../media/image151.png"/><Relationship Id="rId5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rive.google.com/file/d/1-zA9MnI5bypLj2ITElyr8LDvIEi8pjtQ/view" TargetMode="External"/><Relationship Id="rId4" Type="http://schemas.openxmlformats.org/officeDocument/2006/relationships/image" Target="../media/image163.jpg"/><Relationship Id="rId5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3.png"/><Relationship Id="rId4" Type="http://schemas.openxmlformats.org/officeDocument/2006/relationships/image" Target="../media/image142.jpg"/><Relationship Id="rId5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7.png"/><Relationship Id="rId4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youtube.com/watch?v=5bY1fQfJ6TI" TargetMode="External"/><Relationship Id="rId4" Type="http://schemas.openxmlformats.org/officeDocument/2006/relationships/image" Target="../media/image148.jpg"/><Relationship Id="rId9" Type="http://schemas.openxmlformats.org/officeDocument/2006/relationships/image" Target="../media/image57.png"/><Relationship Id="rId5" Type="http://schemas.openxmlformats.org/officeDocument/2006/relationships/image" Target="../media/image140.png"/><Relationship Id="rId6" Type="http://schemas.openxmlformats.org/officeDocument/2006/relationships/image" Target="../media/image144.png"/><Relationship Id="rId7" Type="http://schemas.openxmlformats.org/officeDocument/2006/relationships/image" Target="../media/image167.gif"/><Relationship Id="rId8" Type="http://schemas.openxmlformats.org/officeDocument/2006/relationships/image" Target="../media/image158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4.jpg"/><Relationship Id="rId4" Type="http://schemas.openxmlformats.org/officeDocument/2006/relationships/image" Target="../media/image153.jpg"/><Relationship Id="rId5" Type="http://schemas.openxmlformats.org/officeDocument/2006/relationships/image" Target="../media/image154.jpg"/><Relationship Id="rId6" Type="http://schemas.openxmlformats.org/officeDocument/2006/relationships/image" Target="../media/image155.png"/><Relationship Id="rId7" Type="http://schemas.openxmlformats.org/officeDocument/2006/relationships/image" Target="../media/image1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developers.line.biz/en/reference/liff/" TargetMode="External"/><Relationship Id="rId4" Type="http://schemas.openxmlformats.org/officeDocument/2006/relationships/image" Target="../media/image164.jpg"/><Relationship Id="rId5" Type="http://schemas.openxmlformats.org/officeDocument/2006/relationships/image" Target="../media/image1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6.jpg"/><Relationship Id="rId4" Type="http://schemas.openxmlformats.org/officeDocument/2006/relationships/image" Target="../media/image16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27.jp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lin ang="5400012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83100" y="961675"/>
            <a:ext cx="6090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多肉植物養成系統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1212900" y="2924750"/>
            <a:ext cx="651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7F7F8"/>
                </a:solidFill>
                <a:latin typeface="Nunito"/>
                <a:ea typeface="Nunito"/>
                <a:cs typeface="Nunito"/>
                <a:sym typeface="Nunito"/>
              </a:rPr>
              <a:t>專案成員</a:t>
            </a:r>
            <a:r>
              <a:rPr lang="zh-TW">
                <a:solidFill>
                  <a:srgbClr val="F7F7F8"/>
                </a:solidFill>
                <a:latin typeface="Nunito"/>
                <a:ea typeface="Nunito"/>
                <a:cs typeface="Nunito"/>
                <a:sym typeface="Nunito"/>
              </a:rPr>
              <a:t>：</a:t>
            </a:r>
            <a:r>
              <a:rPr lang="zh-TW" sz="1500">
                <a:solidFill>
                  <a:srgbClr val="F7F7F8"/>
                </a:solidFill>
              </a:rPr>
              <a:t>巫育璟、王晨宇、周禹旬、李珮榕、董欽文、葉俊麟、陳品翰</a:t>
            </a:r>
            <a:endParaRPr sz="1500">
              <a:solidFill>
                <a:srgbClr val="F7F7F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374775" y="3832400"/>
            <a:ext cx="337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112年AI應用工程師第01期</a:t>
            </a:r>
            <a:r>
              <a:rPr lang="zh-TW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第三組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/>
          <p:nvPr>
            <p:ph type="title"/>
          </p:nvPr>
        </p:nvSpPr>
        <p:spPr>
          <a:xfrm>
            <a:off x="1056750" y="545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555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icrosoft JhengHei"/>
              <a:buChar char="❖"/>
            </a:pPr>
            <a:r>
              <a:rPr lang="zh-TW" sz="2222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sz="1722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2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Microsoft JhengHei"/>
              <a:buChar char="➢"/>
            </a:pPr>
            <a:r>
              <a:rPr lang="zh-TW" sz="1655">
                <a:latin typeface="Microsoft JhengHei"/>
                <a:ea typeface="Microsoft JhengHei"/>
                <a:cs typeface="Microsoft JhengHei"/>
                <a:sym typeface="Microsoft JhengHei"/>
              </a:rPr>
              <a:t>運作流程</a:t>
            </a:r>
            <a:endParaRPr sz="1655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537" y="180425"/>
            <a:ext cx="6376873" cy="4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AI模型多肉植物辨識</a:t>
            </a:r>
            <a:endParaRPr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500"/>
              <a:buFont typeface="Microsoft JhengHei"/>
              <a:buChar char="➢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資料蒐集</a:t>
            </a:r>
            <a:endParaRPr/>
          </a:p>
        </p:txBody>
      </p:sp>
      <p:sp>
        <p:nvSpPr>
          <p:cNvPr id="371" name="Google Shape;371;p23"/>
          <p:cNvSpPr txBox="1"/>
          <p:nvPr/>
        </p:nvSpPr>
        <p:spPr>
          <a:xfrm>
            <a:off x="1303800" y="1420563"/>
            <a:ext cx="3245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zh-TW" sz="1150"/>
              <a:t>總共 3,542張</a:t>
            </a:r>
            <a:r>
              <a:rPr lang="zh-TW" sz="1150"/>
              <a:t>多肉影像</a:t>
            </a:r>
            <a:r>
              <a:rPr lang="zh-TW" sz="1150"/>
              <a:t>，共27種類別。</a:t>
            </a:r>
            <a:endParaRPr sz="1150"/>
          </a:p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zh-TW" sz="1150"/>
              <a:t>實際拍攝與網路爬取比例約為 7：3。</a:t>
            </a:r>
            <a:endParaRPr sz="1150"/>
          </a:p>
          <a:p>
            <a:pPr indent="-30162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zh-TW" sz="1150"/>
              <a:t>資料樣貌差異性</a:t>
            </a:r>
            <a:endParaRPr sz="1150"/>
          </a:p>
          <a:p>
            <a:pPr indent="-30162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zh-TW" sz="1150"/>
              <a:t>增強模型泛化性</a:t>
            </a:r>
            <a:endParaRPr sz="1150"/>
          </a:p>
        </p:txBody>
      </p: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40" y="153500"/>
            <a:ext cx="3636324" cy="289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3"/>
          <p:cNvSpPr txBox="1"/>
          <p:nvPr/>
        </p:nvSpPr>
        <p:spPr>
          <a:xfrm>
            <a:off x="7041050" y="2097950"/>
            <a:ext cx="6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Nunito"/>
                <a:ea typeface="Nunito"/>
                <a:cs typeface="Nunito"/>
                <a:sym typeface="Nunito"/>
              </a:rPr>
              <a:t>2629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5837900" y="1192875"/>
            <a:ext cx="6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643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6314513" y="823575"/>
            <a:ext cx="6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270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4A7D6"/>
                </a:highlight>
              </a:rPr>
              <a:t>禹旬</a:t>
            </a:r>
            <a:endParaRPr>
              <a:highlight>
                <a:srgbClr val="B4A7D6"/>
              </a:highlight>
            </a:endParaRPr>
          </a:p>
        </p:txBody>
      </p:sp>
      <p:pic>
        <p:nvPicPr>
          <p:cNvPr id="377" name="Google Shape;3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00" y="3341276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900" y="3341276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1051" y="3341276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4412" y="3341263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1574" y="3341274"/>
            <a:ext cx="1440001" cy="1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 rotWithShape="1">
          <a:blip r:embed="rId9">
            <a:alphaModFix/>
          </a:blip>
          <a:srcRect b="0" l="23095" r="23095" t="0"/>
          <a:stretch/>
        </p:blipFill>
        <p:spPr>
          <a:xfrm>
            <a:off x="8475074" y="1"/>
            <a:ext cx="668351" cy="89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4"/>
          <p:cNvGraphicFramePr/>
          <p:nvPr/>
        </p:nvGraphicFramePr>
        <p:xfrm>
          <a:off x="114300" y="1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913600"/>
                <a:gridCol w="913600"/>
                <a:gridCol w="913600"/>
                <a:gridCol w="913600"/>
                <a:gridCol w="913600"/>
                <a:gridCol w="913600"/>
                <a:gridCol w="913600"/>
                <a:gridCol w="913600"/>
                <a:gridCol w="913600"/>
              </a:tblGrid>
              <a:tr h="15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Fiona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千佛手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墨西哥雪球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月耳兔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沙漠玫瑰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燦爛蓮花掌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蜘蛛長生花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銀之鈴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雪兔-麗娜蓮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京之華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反葉石蓮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姬朧月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東雲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火祭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瑞雲仙人球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觀音蓮卷絹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錦司晃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鹿角海棠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十二之卷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吉娃蓮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實生百合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桃蛋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熊童子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白牡丹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金琥石化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雅樂之舞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黛比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8" name="Google Shape;3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3" y="699263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263" y="3868788"/>
            <a:ext cx="670321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63" y="2284025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1529" y="699263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1529" y="2284038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1517" y="3868813"/>
            <a:ext cx="67032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7795" y="699263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7795" y="2284038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57795" y="3868813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74050" y="699250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90328" y="699263"/>
            <a:ext cx="670318" cy="7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90328" y="3868788"/>
            <a:ext cx="670322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90328" y="2284025"/>
            <a:ext cx="670319" cy="7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06594" y="699262"/>
            <a:ext cx="670318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06594" y="2284038"/>
            <a:ext cx="670320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806583" y="3868813"/>
            <a:ext cx="670318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22861" y="699263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22861" y="2284038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722861" y="3868813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4"/>
          <p:cNvPicPr preferRelativeResize="0"/>
          <p:nvPr/>
        </p:nvPicPr>
        <p:blipFill rotWithShape="1">
          <a:blip r:embed="rId22">
            <a:alphaModFix/>
          </a:blip>
          <a:srcRect b="0" l="12502" r="12495" t="0"/>
          <a:stretch/>
        </p:blipFill>
        <p:spPr>
          <a:xfrm>
            <a:off x="6639115" y="699250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74062" y="2284038"/>
            <a:ext cx="670318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974062" y="3868788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639127" y="2284025"/>
            <a:ext cx="670318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639115" y="3868800"/>
            <a:ext cx="670322" cy="7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555393" y="699250"/>
            <a:ext cx="67032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555393" y="2284025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555393" y="3868800"/>
            <a:ext cx="67032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4"/>
          <p:cNvPicPr preferRelativeResize="0"/>
          <p:nvPr/>
        </p:nvPicPr>
        <p:blipFill rotWithShape="1">
          <a:blip r:embed="rId30">
            <a:alphaModFix/>
          </a:blip>
          <a:srcRect b="0" l="23095" r="23095" t="0"/>
          <a:stretch/>
        </p:blipFill>
        <p:spPr>
          <a:xfrm>
            <a:off x="8475649" y="1"/>
            <a:ext cx="668351" cy="89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>
            <p:ph type="title"/>
          </p:nvPr>
        </p:nvSpPr>
        <p:spPr>
          <a:xfrm>
            <a:off x="13594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AI模型多肉植物辨識</a:t>
            </a:r>
            <a:endParaRPr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500"/>
              <a:buFont typeface="Microsoft JhengHei"/>
              <a:buChar char="➢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資料清洗</a:t>
            </a:r>
            <a:endParaRPr/>
          </a:p>
        </p:txBody>
      </p:sp>
      <p:sp>
        <p:nvSpPr>
          <p:cNvPr id="421" name="Google Shape;421;p25"/>
          <p:cNvSpPr txBox="1"/>
          <p:nvPr/>
        </p:nvSpPr>
        <p:spPr>
          <a:xfrm>
            <a:off x="1359425" y="1447775"/>
            <a:ext cx="3750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zh-TW" sz="1150"/>
              <a:t>清理數據集</a:t>
            </a:r>
            <a:r>
              <a:rPr lang="zh-TW" sz="1150"/>
              <a:t>重覆</a:t>
            </a:r>
            <a:r>
              <a:rPr lang="zh-TW" sz="1150"/>
              <a:t>與</a:t>
            </a:r>
            <a:r>
              <a:rPr lang="zh-TW" sz="1150"/>
              <a:t>壞檔</a:t>
            </a:r>
            <a:r>
              <a:rPr lang="zh-TW" sz="1150"/>
              <a:t>圖片並裁切寬高 </a:t>
            </a:r>
            <a:r>
              <a:rPr lang="zh-TW" sz="1150"/>
              <a:t>1：1</a:t>
            </a:r>
            <a:endParaRPr sz="1150"/>
          </a:p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zh-TW" sz="1150"/>
              <a:t>重新命名為植物學名並將PNG檔案轉JPG</a:t>
            </a:r>
            <a:endParaRPr sz="1150"/>
          </a:p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zh-TW" sz="1150"/>
              <a:t>圖片縮放至224X224大小並將各通道Normalize</a:t>
            </a:r>
            <a:endParaRPr sz="1150"/>
          </a:p>
        </p:txBody>
      </p:sp>
      <p:cxnSp>
        <p:nvCxnSpPr>
          <p:cNvPr id="422" name="Google Shape;422;p25"/>
          <p:cNvCxnSpPr>
            <a:stCxn id="421" idx="3"/>
          </p:cNvCxnSpPr>
          <p:nvPr/>
        </p:nvCxnSpPr>
        <p:spPr>
          <a:xfrm flipH="1" rot="10800000">
            <a:off x="5110325" y="1552475"/>
            <a:ext cx="612000" cy="4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2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4A7D6"/>
                </a:highlight>
              </a:rPr>
              <a:t>禹旬</a:t>
            </a:r>
            <a:endParaRPr>
              <a:highlight>
                <a:srgbClr val="B4A7D6"/>
              </a:highlight>
            </a:endParaRPr>
          </a:p>
        </p:txBody>
      </p:sp>
      <p:sp>
        <p:nvSpPr>
          <p:cNvPr id="424" name="Google Shape;424;p25"/>
          <p:cNvSpPr/>
          <p:nvPr/>
        </p:nvSpPr>
        <p:spPr>
          <a:xfrm>
            <a:off x="628850" y="2998275"/>
            <a:ext cx="1800000" cy="1800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3740975" y="3538275"/>
            <a:ext cx="72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25"/>
          <p:cNvCxnSpPr/>
          <p:nvPr/>
        </p:nvCxnSpPr>
        <p:spPr>
          <a:xfrm flipH="1" rot="10800000">
            <a:off x="2658275" y="3893475"/>
            <a:ext cx="8010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25"/>
          <p:cNvSpPr txBox="1"/>
          <p:nvPr/>
        </p:nvSpPr>
        <p:spPr>
          <a:xfrm>
            <a:off x="786600" y="3696225"/>
            <a:ext cx="1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3024X3024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3390275" y="3696225"/>
            <a:ext cx="1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224X224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25"/>
          <p:cNvSpPr txBox="1"/>
          <p:nvPr/>
        </p:nvSpPr>
        <p:spPr>
          <a:xfrm>
            <a:off x="2208000" y="2920150"/>
            <a:ext cx="3912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transforms.Normalize([0.485, 0.456, 0.406], [0.229, 0.224, 0.225]</a:t>
            </a:r>
            <a:endParaRPr sz="800"/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100" y="1252276"/>
            <a:ext cx="3192450" cy="32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 rotWithShape="1">
          <a:blip r:embed="rId4">
            <a:alphaModFix/>
          </a:blip>
          <a:srcRect b="0" l="23095" r="23095" t="0"/>
          <a:stretch/>
        </p:blipFill>
        <p:spPr>
          <a:xfrm>
            <a:off x="8475649" y="1"/>
            <a:ext cx="668351" cy="89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50" y="1064863"/>
            <a:ext cx="8698700" cy="37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4A7D6"/>
                </a:highlight>
              </a:rPr>
              <a:t>禹旬</a:t>
            </a:r>
            <a:endParaRPr>
              <a:highlight>
                <a:srgbClr val="B4A7D6"/>
              </a:highlight>
            </a:endParaRPr>
          </a:p>
        </p:txBody>
      </p:sp>
      <p:pic>
        <p:nvPicPr>
          <p:cNvPr id="438" name="Google Shape;438;p26"/>
          <p:cNvPicPr preferRelativeResize="0"/>
          <p:nvPr/>
        </p:nvPicPr>
        <p:blipFill rotWithShape="1">
          <a:blip r:embed="rId4">
            <a:alphaModFix/>
          </a:blip>
          <a:srcRect b="0" l="23095" r="23095" t="0"/>
          <a:stretch/>
        </p:blipFill>
        <p:spPr>
          <a:xfrm>
            <a:off x="8475649" y="1"/>
            <a:ext cx="668351" cy="89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449" y="133125"/>
            <a:ext cx="2587200" cy="19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AI模型多肉植物辨識</a:t>
            </a:r>
            <a:endParaRPr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Microsoft JhengHei"/>
              <a:buChar char="➢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模型訓練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</a:t>
            </a:r>
            <a:r>
              <a:rPr lang="zh-TW" sz="2750"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r>
              <a:rPr lang="zh-TW"/>
              <a:t>資料收集-Comet</a:t>
            </a:r>
            <a:endParaRPr/>
          </a:p>
        </p:txBody>
      </p:sp>
      <p:sp>
        <p:nvSpPr>
          <p:cNvPr id="445" name="Google Shape;445;p27"/>
          <p:cNvSpPr txBox="1"/>
          <p:nvPr>
            <p:ph idx="1" type="body"/>
          </p:nvPr>
        </p:nvSpPr>
        <p:spPr>
          <a:xfrm>
            <a:off x="1303800" y="15210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https://www.comet.com/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支援自定義數據收集，整體的趨勢比較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223725"/>
            <a:ext cx="5399526" cy="24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448" name="Google Shape;4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模型資料收集-Comet</a:t>
            </a:r>
            <a:endParaRPr/>
          </a:p>
        </p:txBody>
      </p:sp>
      <p:sp>
        <p:nvSpPr>
          <p:cNvPr id="454" name="Google Shape;454;p28"/>
          <p:cNvSpPr txBox="1"/>
          <p:nvPr>
            <p:ph idx="1" type="body"/>
          </p:nvPr>
        </p:nvSpPr>
        <p:spPr>
          <a:xfrm>
            <a:off x="1273525" y="1456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支援CodeDiff功能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模型的超參數記錄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749" y="2973124"/>
            <a:ext cx="2546825" cy="16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750" y="1783901"/>
            <a:ext cx="3832700" cy="7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458" name="Google Shape;4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模型資料收集-Comet</a:t>
            </a:r>
            <a:endParaRPr/>
          </a:p>
        </p:txBody>
      </p:sp>
      <p:sp>
        <p:nvSpPr>
          <p:cNvPr id="464" name="Google Shape;464;p29"/>
          <p:cNvSpPr txBox="1"/>
          <p:nvPr>
            <p:ph idx="1" type="body"/>
          </p:nvPr>
        </p:nvSpPr>
        <p:spPr>
          <a:xfrm>
            <a:off x="1303800" y="143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自定義參數記錄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Model結構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466" name="Google Shape;4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974199"/>
            <a:ext cx="7676600" cy="7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3243695"/>
            <a:ext cx="4605350" cy="17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/>
          <p:nvPr>
            <p:ph type="title"/>
          </p:nvPr>
        </p:nvSpPr>
        <p:spPr>
          <a:xfrm>
            <a:off x="133407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模型資料收集-Comet</a:t>
            </a:r>
            <a:endParaRPr/>
          </a:p>
        </p:txBody>
      </p:sp>
      <p:sp>
        <p:nvSpPr>
          <p:cNvPr id="474" name="Google Shape;474;p30"/>
          <p:cNvSpPr txBox="1"/>
          <p:nvPr>
            <p:ph idx="1" type="body"/>
          </p:nvPr>
        </p:nvSpPr>
        <p:spPr>
          <a:xfrm>
            <a:off x="1303800" y="1468125"/>
            <a:ext cx="7030500" cy="29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OUTPUT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系統資源</a:t>
            </a:r>
            <a:endParaRPr/>
          </a:p>
        </p:txBody>
      </p:sp>
      <p:pic>
        <p:nvPicPr>
          <p:cNvPr id="475" name="Google Shape;4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49" y="1906402"/>
            <a:ext cx="3162300" cy="1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250" y="3767425"/>
            <a:ext cx="3619534" cy="13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0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478" name="Google Shape;4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模型資料收集-Comet</a:t>
            </a:r>
            <a:endParaRPr/>
          </a:p>
        </p:txBody>
      </p:sp>
      <p:sp>
        <p:nvSpPr>
          <p:cNvPr id="484" name="Google Shape;484;p31"/>
          <p:cNvSpPr txBox="1"/>
          <p:nvPr>
            <p:ph idx="1" type="body"/>
          </p:nvPr>
        </p:nvSpPr>
        <p:spPr>
          <a:xfrm>
            <a:off x="1303800" y="1300950"/>
            <a:ext cx="70305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環境安裝套件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圖形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200" y="2072249"/>
            <a:ext cx="1438550" cy="12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250" y="1739725"/>
            <a:ext cx="5497601" cy="3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1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488" name="Google Shape;4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473100" y="141500"/>
            <a:ext cx="4569900" cy="5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b="1"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緣起理念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市場分析與開發目標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500"/>
              <a:buFont typeface="Microsoft JhengHei"/>
              <a:buChar char="➢"/>
            </a:pPr>
            <a:r>
              <a:t/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AI模型多肉植物辨識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資料蒐集資料清洗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模型訓練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AI模型疾病偵測</a:t>
            </a:r>
            <a:endParaRPr b="1"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資料蒐集資料清洗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模型訓練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產品測試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使用演示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LineBot及雲端架構</a:t>
            </a:r>
            <a:endParaRPr b="1"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LineBot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雲端架構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b="1"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功能擴充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600"/>
              <a:buFont typeface="Microsoft JhengHei"/>
              <a:buChar char="➢"/>
            </a:pPr>
            <a:r>
              <a:rPr b="1"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技術增進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團隊分工</a:t>
            </a:r>
            <a:endParaRPr b="1"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" name="Google Shape;285;p14"/>
          <p:cNvSpPr txBox="1"/>
          <p:nvPr>
            <p:ph idx="2" type="body"/>
          </p:nvPr>
        </p:nvSpPr>
        <p:spPr>
          <a:xfrm>
            <a:off x="679900" y="1300950"/>
            <a:ext cx="793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400"/>
              <a:t>案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400"/>
              <a:t>大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400"/>
              <a:t>綱</a:t>
            </a:r>
            <a:endParaRPr sz="24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125" y="0"/>
            <a:ext cx="3267880" cy="3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450" y="3071412"/>
            <a:ext cx="1932275" cy="19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4696050" y="3029400"/>
            <a:ext cx="424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Nunito"/>
                <a:ea typeface="Nunito"/>
                <a:cs typeface="Nunito"/>
                <a:sym typeface="Nunito"/>
              </a:rPr>
              <a:t>成員：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5319150" y="30294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</a:rPr>
              <a:t>09 </a:t>
            </a:r>
            <a:r>
              <a:rPr lang="zh-TW" sz="1700">
                <a:solidFill>
                  <a:schemeClr val="dk2"/>
                </a:solidFill>
                <a:highlight>
                  <a:srgbClr val="FFFFFF"/>
                </a:highlight>
              </a:rPr>
              <a:t>巫</a:t>
            </a:r>
            <a:r>
              <a:rPr lang="zh-TW" sz="1700">
                <a:solidFill>
                  <a:schemeClr val="dk2"/>
                </a:solidFill>
              </a:rPr>
              <a:t>育璟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</a:rPr>
              <a:t>10 王晨宇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11 周禹旬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16 </a:t>
            </a:r>
            <a:r>
              <a:rPr lang="zh-TW" sz="1700">
                <a:solidFill>
                  <a:schemeClr val="dk2"/>
                </a:solidFill>
                <a:highlight>
                  <a:srgbClr val="FFFFFF"/>
                </a:highlight>
              </a:rPr>
              <a:t>李</a:t>
            </a: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珮榕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25 </a:t>
            </a:r>
            <a:r>
              <a:rPr lang="zh-TW" sz="1700">
                <a:solidFill>
                  <a:schemeClr val="dk2"/>
                </a:solidFill>
                <a:highlight>
                  <a:srgbClr val="FFFFFF"/>
                </a:highlight>
              </a:rPr>
              <a:t>董</a:t>
            </a: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欽文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28 </a:t>
            </a:r>
            <a:r>
              <a:rPr lang="zh-TW" sz="1700">
                <a:solidFill>
                  <a:schemeClr val="dk2"/>
                </a:solidFill>
                <a:highlight>
                  <a:srgbClr val="FFFFFF"/>
                </a:highlight>
              </a:rPr>
              <a:t>葉</a:t>
            </a: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俊麟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  <a:highlight>
                  <a:schemeClr val="lt1"/>
                </a:highlight>
              </a:rPr>
              <a:t>30 陳品翰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模型資料收集-Comet</a:t>
            </a:r>
            <a:endParaRPr/>
          </a:p>
        </p:txBody>
      </p:sp>
      <p:sp>
        <p:nvSpPr>
          <p:cNvPr id="494" name="Google Shape;494;p32"/>
          <p:cNvSpPr txBox="1"/>
          <p:nvPr>
            <p:ph idx="1" type="body"/>
          </p:nvPr>
        </p:nvSpPr>
        <p:spPr>
          <a:xfrm>
            <a:off x="1303800" y="1363400"/>
            <a:ext cx="7030500" cy="3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混肴矩陣記錄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496" name="Google Shape;4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23" y="1758175"/>
            <a:ext cx="5108076" cy="30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模型資料收集-Comet</a:t>
            </a:r>
            <a:endParaRPr/>
          </a:p>
        </p:txBody>
      </p:sp>
      <p:sp>
        <p:nvSpPr>
          <p:cNvPr id="503" name="Google Shape;503;p33"/>
          <p:cNvSpPr txBox="1"/>
          <p:nvPr>
            <p:ph idx="1" type="body"/>
          </p:nvPr>
        </p:nvSpPr>
        <p:spPr>
          <a:xfrm>
            <a:off x="1303800" y="15589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權重記錄						自定義文件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3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505" name="Google Shape;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1" y="2300200"/>
            <a:ext cx="3485725" cy="26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975" y="2300200"/>
            <a:ext cx="3971899" cy="22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type="title"/>
          </p:nvPr>
        </p:nvSpPr>
        <p:spPr>
          <a:xfrm>
            <a:off x="125075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模型選擇(pytorch)</a:t>
            </a:r>
            <a:endParaRPr/>
          </a:p>
        </p:txBody>
      </p:sp>
      <p:graphicFrame>
        <p:nvGraphicFramePr>
          <p:cNvPr id="513" name="Google Shape;513;p34"/>
          <p:cNvGraphicFramePr/>
          <p:nvPr/>
        </p:nvGraphicFramePr>
        <p:xfrm>
          <a:off x="1250750" y="138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Params(M)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FLOPs(G)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Acc(%)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MobilenetV3-Large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75.2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MobileViT-S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78.4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FasterNet-T1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7.6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76.2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00" y="3183500"/>
            <a:ext cx="4161499" cy="14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00" y="3110875"/>
            <a:ext cx="4286831" cy="1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4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517" name="Google Shape;517;p34"/>
          <p:cNvSpPr txBox="1"/>
          <p:nvPr/>
        </p:nvSpPr>
        <p:spPr>
          <a:xfrm>
            <a:off x="793550" y="126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模型與訓練</a:t>
            </a:r>
            <a:endParaRPr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8975" y="-12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辦識模型選擇(</a:t>
            </a:r>
            <a:r>
              <a:rPr lang="zh-TW"/>
              <a:t>遷移學習 10 epoch</a:t>
            </a:r>
            <a:r>
              <a:rPr lang="zh-TW"/>
              <a:t>)</a:t>
            </a:r>
            <a:endParaRPr/>
          </a:p>
        </p:txBody>
      </p:sp>
      <p:graphicFrame>
        <p:nvGraphicFramePr>
          <p:cNvPr id="524" name="Google Shape;524;p35"/>
          <p:cNvGraphicFramePr/>
          <p:nvPr/>
        </p:nvGraphicFramePr>
        <p:xfrm>
          <a:off x="431925" y="146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1857075"/>
                <a:gridCol w="993200"/>
                <a:gridCol w="1036975"/>
                <a:gridCol w="1632850"/>
                <a:gridCol w="1380025"/>
                <a:gridCol w="1380025"/>
              </a:tblGrid>
              <a:tr h="40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Valid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Accuracy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Test 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Accuracy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valid time ratio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(one epoch)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train time ratio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(one epoch)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模型</a:t>
                      </a:r>
                      <a:r>
                        <a:rPr lang="zh-TW"/>
                        <a:t>發表時間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MobileNetV3-Large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98.91%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98.89%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111.1%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100.0%</a:t>
                      </a:r>
                      <a:endParaRPr sz="16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0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MobileVit_S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99.22%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99.22%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188.9%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321.4%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2022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FasterNet_T1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99.22%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98.89%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100.0%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654.8%</a:t>
                      </a:r>
                      <a:endParaRPr sz="2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2023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525" name="Google Shape;525;p3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975" y="-12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5" y="-1"/>
            <a:ext cx="4949725" cy="47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6"/>
          <p:cNvSpPr txBox="1"/>
          <p:nvPr/>
        </p:nvSpPr>
        <p:spPr>
          <a:xfrm>
            <a:off x="1912928" y="232241"/>
            <a:ext cx="22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 </a:t>
            </a:r>
            <a:r>
              <a:rPr lang="zh-TW"/>
              <a:t>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33" name="Google Shape;533;p36"/>
          <p:cNvGraphicFramePr/>
          <p:nvPr/>
        </p:nvGraphicFramePr>
        <p:xfrm>
          <a:off x="4889675" y="28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1819275"/>
                <a:gridCol w="1819275"/>
              </a:tblGrid>
              <a:tr h="3128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reach_Best_val_acc_epoch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MobileNetV3-Large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MobileVit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FasterNet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534" name="Google Shape;5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676" y="648977"/>
            <a:ext cx="3142240" cy="197785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6"/>
          <p:cNvSpPr txBox="1"/>
          <p:nvPr/>
        </p:nvSpPr>
        <p:spPr>
          <a:xfrm>
            <a:off x="1202828" y="4403296"/>
            <a:ext cx="14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fasternet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>
            <a:off x="2394413" y="4403296"/>
            <a:ext cx="12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mobilenet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3578817" y="4403296"/>
            <a:ext cx="132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mobilevit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6045050" y="170675"/>
            <a:ext cx="1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mobilevit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6822300" y="27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mobilenet</a:t>
            </a:r>
            <a:endParaRPr/>
          </a:p>
        </p:txBody>
      </p:sp>
      <p:sp>
        <p:nvSpPr>
          <p:cNvPr id="540" name="Google Shape;540;p36"/>
          <p:cNvSpPr txBox="1"/>
          <p:nvPr/>
        </p:nvSpPr>
        <p:spPr>
          <a:xfrm>
            <a:off x="7624877" y="900998"/>
            <a:ext cx="11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fasternet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7861848" y="2353386"/>
            <a:ext cx="7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epoch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3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543" name="Google Shape;5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8975" y="-12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63" y="756700"/>
            <a:ext cx="7797990" cy="43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7"/>
          <p:cNvSpPr txBox="1"/>
          <p:nvPr/>
        </p:nvSpPr>
        <p:spPr>
          <a:xfrm>
            <a:off x="5536335" y="1208523"/>
            <a:ext cx="32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max test accuracy = 93.33%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total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epoch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= 250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" name="Google Shape;550;p37"/>
          <p:cNvSpPr txBox="1"/>
          <p:nvPr/>
        </p:nvSpPr>
        <p:spPr>
          <a:xfrm>
            <a:off x="3561600" y="76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O</a:t>
            </a:r>
            <a:r>
              <a:rPr lang="zh-TW" sz="1800"/>
              <a:t>riginal Training</a:t>
            </a:r>
            <a:endParaRPr sz="1800"/>
          </a:p>
        </p:txBody>
      </p:sp>
      <p:sp>
        <p:nvSpPr>
          <p:cNvPr id="551" name="Google Shape;551;p37"/>
          <p:cNvSpPr txBox="1"/>
          <p:nvPr/>
        </p:nvSpPr>
        <p:spPr>
          <a:xfrm>
            <a:off x="3505902" y="2369252"/>
            <a:ext cx="36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在資料量不夠大的時候，時間長也沒有比較準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" name="Google Shape;552;p3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7237750" y="4667100"/>
            <a:ext cx="8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epoch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76200" y="457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 accuracy</a:t>
            </a:r>
            <a:endParaRPr/>
          </a:p>
        </p:txBody>
      </p:sp>
      <p:pic>
        <p:nvPicPr>
          <p:cNvPr id="555" name="Google Shape;5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00" y="742325"/>
            <a:ext cx="7811457" cy="42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721" y="1978173"/>
            <a:ext cx="3146331" cy="29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8"/>
          <p:cNvSpPr txBox="1"/>
          <p:nvPr/>
        </p:nvSpPr>
        <p:spPr>
          <a:xfrm>
            <a:off x="5770845" y="3735267"/>
            <a:ext cx="112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7F7F8"/>
                </a:solidFill>
                <a:latin typeface="Nunito"/>
                <a:ea typeface="Nunito"/>
                <a:cs typeface="Nunito"/>
                <a:sym typeface="Nunito"/>
              </a:rPr>
              <a:t>batch_size</a:t>
            </a:r>
            <a:endParaRPr sz="1100">
              <a:solidFill>
                <a:srgbClr val="F7F7F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7F7F8"/>
                </a:solidFill>
                <a:latin typeface="Nunito"/>
                <a:ea typeface="Nunito"/>
                <a:cs typeface="Nunito"/>
                <a:sym typeface="Nunito"/>
              </a:rPr>
              <a:t>64</a:t>
            </a:r>
            <a:endParaRPr sz="1100">
              <a:solidFill>
                <a:srgbClr val="F7F7F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7516641" y="3735267"/>
            <a:ext cx="112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FE"/>
                </a:solidFill>
                <a:latin typeface="Nunito"/>
                <a:ea typeface="Nunito"/>
                <a:cs typeface="Nunito"/>
                <a:sym typeface="Nunito"/>
              </a:rPr>
              <a:t>batch_size</a:t>
            </a:r>
            <a:endParaRPr sz="1100">
              <a:solidFill>
                <a:srgbClr val="FFFFF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FE"/>
                </a:solidFill>
                <a:latin typeface="Nunito"/>
                <a:ea typeface="Nunito"/>
                <a:cs typeface="Nunito"/>
                <a:sym typeface="Nunito"/>
              </a:rPr>
              <a:t> 16</a:t>
            </a:r>
            <a:endParaRPr sz="1100">
              <a:solidFill>
                <a:srgbClr val="FFFFF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6669585" y="3735267"/>
            <a:ext cx="112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FE"/>
                </a:solidFill>
                <a:latin typeface="Nunito"/>
                <a:ea typeface="Nunito"/>
                <a:cs typeface="Nunito"/>
                <a:sym typeface="Nunito"/>
              </a:rPr>
              <a:t>batch_size </a:t>
            </a:r>
            <a:endParaRPr sz="1100">
              <a:solidFill>
                <a:srgbClr val="FFFFF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FE"/>
                </a:solidFill>
                <a:latin typeface="Nunito"/>
                <a:ea typeface="Nunito"/>
                <a:cs typeface="Nunito"/>
                <a:sym typeface="Nunito"/>
              </a:rPr>
              <a:t>16</a:t>
            </a:r>
            <a:endParaRPr sz="1100">
              <a:solidFill>
                <a:srgbClr val="FFFFF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FE"/>
                </a:solidFill>
                <a:latin typeface="Nunito"/>
                <a:ea typeface="Nunito"/>
                <a:cs typeface="Nunito"/>
                <a:sym typeface="Nunito"/>
              </a:rPr>
              <a:t>梯度累積4次</a:t>
            </a:r>
            <a:endParaRPr sz="1100">
              <a:solidFill>
                <a:srgbClr val="FFFFF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6520926" y="2226164"/>
            <a:ext cx="1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 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7751250" y="2949375"/>
            <a:ext cx="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0.989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6891576" y="29493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0.985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8" name="Google Shape;568;p38"/>
          <p:cNvSpPr txBox="1"/>
          <p:nvPr/>
        </p:nvSpPr>
        <p:spPr>
          <a:xfrm>
            <a:off x="5983820" y="2949370"/>
            <a:ext cx="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0.974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9" name="Google Shape;569;p3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570" name="Google Shape;570;p38"/>
          <p:cNvSpPr txBox="1"/>
          <p:nvPr/>
        </p:nvSpPr>
        <p:spPr>
          <a:xfrm>
            <a:off x="2971650" y="134525"/>
            <a:ext cx="35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Nunito"/>
                <a:ea typeface="Nunito"/>
                <a:cs typeface="Nunito"/>
                <a:sym typeface="Nunito"/>
              </a:rPr>
              <a:t>Gradient Accumulation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2469050" y="742325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Train Loss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2" name="Google Shape;5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0" y="176988"/>
            <a:ext cx="8839202" cy="4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9"/>
          <p:cNvSpPr txBox="1"/>
          <p:nvPr/>
        </p:nvSpPr>
        <p:spPr>
          <a:xfrm>
            <a:off x="1089350" y="378455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Nunito"/>
                <a:ea typeface="Nunito"/>
                <a:cs typeface="Nunito"/>
                <a:sym typeface="Nunito"/>
              </a:rPr>
              <a:t>batch_size 64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39"/>
          <p:cNvSpPr txBox="1"/>
          <p:nvPr/>
        </p:nvSpPr>
        <p:spPr>
          <a:xfrm>
            <a:off x="2538725" y="3784550"/>
            <a:ext cx="176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Nunito"/>
                <a:ea typeface="Nunito"/>
                <a:cs typeface="Nunito"/>
                <a:sym typeface="Nunito"/>
              </a:rPr>
              <a:t>batch_size 16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Nunito"/>
                <a:ea typeface="Nunito"/>
                <a:cs typeface="Nunito"/>
                <a:sym typeface="Nunito"/>
              </a:rPr>
              <a:t>梯度累積4次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0" name="Google Shape;580;p39"/>
          <p:cNvSpPr txBox="1"/>
          <p:nvPr/>
        </p:nvSpPr>
        <p:spPr>
          <a:xfrm>
            <a:off x="3953600" y="3784550"/>
            <a:ext cx="11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Nunito"/>
                <a:ea typeface="Nunito"/>
                <a:cs typeface="Nunito"/>
                <a:sym typeface="Nunito"/>
              </a:rPr>
              <a:t>batch_size 16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1" name="Google Shape;58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6850" y="3807938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600" y="3784475"/>
            <a:ext cx="262800" cy="2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9"/>
          <p:cNvPicPr preferRelativeResize="0"/>
          <p:nvPr/>
        </p:nvPicPr>
        <p:blipFill rotWithShape="1">
          <a:blip r:embed="rId6">
            <a:alphaModFix/>
          </a:blip>
          <a:srcRect b="-18427" l="-9213" r="-9213" t="0"/>
          <a:stretch/>
        </p:blipFill>
        <p:spPr>
          <a:xfrm>
            <a:off x="4946450" y="3784550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9"/>
          <p:cNvSpPr txBox="1"/>
          <p:nvPr/>
        </p:nvSpPr>
        <p:spPr>
          <a:xfrm>
            <a:off x="3953600" y="177000"/>
            <a:ext cx="1857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5F677E"/>
                </a:solidFill>
                <a:highlight>
                  <a:srgbClr val="FFFFFF"/>
                </a:highlight>
              </a:rPr>
              <a:t>sys.ram.used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5" name="Google Shape;585;p3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586" name="Google Shape;58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MobileNetV3-Large Batch-Size選擇</a:t>
            </a:r>
            <a:endParaRPr/>
          </a:p>
        </p:txBody>
      </p:sp>
      <p:sp>
        <p:nvSpPr>
          <p:cNvPr id="592" name="Google Shape;592;p40"/>
          <p:cNvSpPr txBox="1"/>
          <p:nvPr>
            <p:ph idx="1" type="body"/>
          </p:nvPr>
        </p:nvSpPr>
        <p:spPr>
          <a:xfrm>
            <a:off x="1303800" y="1990050"/>
            <a:ext cx="7030500" cy="27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執行Model時，分成3個部份 → Train, Vaild, Test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Batch Size考慮以下組合：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8, 16, 32, 64, 128, 256 分別以遷移式學習跑10個epochs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以Vaild得出的accuracy和Test得出的test_accurcy為最終考量</a:t>
            </a:r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594" name="Google Shape;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VALID Accuracy</a:t>
            </a:r>
            <a:endParaRPr/>
          </a:p>
        </p:txBody>
      </p:sp>
      <p:pic>
        <p:nvPicPr>
          <p:cNvPr id="600" name="Google Shape;6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" y="1554038"/>
            <a:ext cx="2767350" cy="3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150" y="1346500"/>
            <a:ext cx="6406850" cy="37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1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81850" y="26604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1"/>
          <p:cNvSpPr/>
          <p:nvPr/>
        </p:nvSpPr>
        <p:spPr>
          <a:xfrm>
            <a:off x="8540050" y="21270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Microsoft JhengHei"/>
              <a:buChar char="➢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緣起理念-多肉植物介紹</a:t>
            </a:r>
            <a:endParaRPr sz="3100"/>
          </a:p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1303800" y="24295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什麼是多肉植物</a:t>
            </a:r>
            <a:r>
              <a:rPr b="1" lang="zh-TW" sz="330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b="1" sz="3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298" name="Google Shape;2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09745"/>
            <a:ext cx="3009150" cy="26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Accuracy</a:t>
            </a:r>
            <a:endParaRPr/>
          </a:p>
        </p:txBody>
      </p:sp>
      <p:pic>
        <p:nvPicPr>
          <p:cNvPr id="611" name="Google Shape;6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450"/>
            <a:ext cx="2694363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776" y="1248450"/>
            <a:ext cx="6297224" cy="3542538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2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sp>
        <p:nvSpPr>
          <p:cNvPr id="614" name="Google Shape;614;p42"/>
          <p:cNvSpPr/>
          <p:nvPr/>
        </p:nvSpPr>
        <p:spPr>
          <a:xfrm>
            <a:off x="3129850" y="41844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2"/>
          <p:cNvSpPr/>
          <p:nvPr/>
        </p:nvSpPr>
        <p:spPr>
          <a:xfrm>
            <a:off x="277950" y="22856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2"/>
          <p:cNvSpPr/>
          <p:nvPr/>
        </p:nvSpPr>
        <p:spPr>
          <a:xfrm>
            <a:off x="8082850" y="18984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綜合結果</a:t>
            </a:r>
            <a:endParaRPr/>
          </a:p>
        </p:txBody>
      </p:sp>
      <p:pic>
        <p:nvPicPr>
          <p:cNvPr id="623" name="Google Shape;6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5" y="1373900"/>
            <a:ext cx="2694363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501" y="1373900"/>
            <a:ext cx="6372499" cy="355047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3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sp>
        <p:nvSpPr>
          <p:cNvPr id="626" name="Google Shape;626;p43"/>
          <p:cNvSpPr/>
          <p:nvPr/>
        </p:nvSpPr>
        <p:spPr>
          <a:xfrm>
            <a:off x="158050" y="24318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3"/>
          <p:cNvSpPr/>
          <p:nvPr/>
        </p:nvSpPr>
        <p:spPr>
          <a:xfrm>
            <a:off x="8159050" y="2028225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Resize</a:t>
            </a:r>
            <a:endParaRPr/>
          </a:p>
        </p:txBody>
      </p:sp>
      <p:pic>
        <p:nvPicPr>
          <p:cNvPr id="634" name="Google Shape;6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50" y="1851225"/>
            <a:ext cx="8572577" cy="29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4"/>
          <p:cNvSpPr txBox="1"/>
          <p:nvPr/>
        </p:nvSpPr>
        <p:spPr>
          <a:xfrm>
            <a:off x="0" y="3733200"/>
            <a:ext cx="24750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8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'PIL.Image.</a:t>
            </a:r>
            <a:r>
              <a:rPr lang="zh-TW" sz="8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NEAREST'</a:t>
            </a: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8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#鄰近插值</a:t>
            </a:r>
            <a:endParaRPr sz="8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8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'PIL.Image.BILINEAR'</a:t>
            </a: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8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#雙線性插值</a:t>
            </a:r>
            <a:endParaRPr sz="8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8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'PIL.Image.BICUBIC'</a:t>
            </a: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8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#雙三次插值</a:t>
            </a:r>
            <a:endParaRPr sz="8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8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'PIL.Image.LANCZOS'</a:t>
            </a:r>
            <a:r>
              <a:rPr lang="zh-TW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8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#Lanczos插值</a:t>
            </a:r>
            <a:endParaRPr sz="8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6" name="Google Shape;636;p44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4A7D6"/>
                </a:highlight>
              </a:rPr>
              <a:t>禹旬</a:t>
            </a:r>
            <a:endParaRPr>
              <a:highlight>
                <a:srgbClr val="B4A7D6"/>
              </a:highlight>
            </a:endParaRPr>
          </a:p>
        </p:txBody>
      </p:sp>
      <p:sp>
        <p:nvSpPr>
          <p:cNvPr id="637" name="Google Shape;637;p44"/>
          <p:cNvSpPr/>
          <p:nvPr/>
        </p:nvSpPr>
        <p:spPr>
          <a:xfrm>
            <a:off x="81850" y="2736650"/>
            <a:ext cx="230700" cy="23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4"/>
          <p:cNvSpPr/>
          <p:nvPr/>
        </p:nvSpPr>
        <p:spPr>
          <a:xfrm>
            <a:off x="7993250" y="2239275"/>
            <a:ext cx="230700" cy="232500"/>
          </a:xfrm>
          <a:prstGeom prst="rightArrow">
            <a:avLst>
              <a:gd fmla="val 50000" name="adj1"/>
              <a:gd fmla="val 3857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44"/>
          <p:cNvPicPr preferRelativeResize="0"/>
          <p:nvPr/>
        </p:nvPicPr>
        <p:blipFill rotWithShape="1">
          <a:blip r:embed="rId4">
            <a:alphaModFix/>
          </a:blip>
          <a:srcRect b="0" l="23095" r="23095" t="0"/>
          <a:stretch/>
        </p:blipFill>
        <p:spPr>
          <a:xfrm>
            <a:off x="8475649" y="1"/>
            <a:ext cx="668351" cy="89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50" y="2643025"/>
            <a:ext cx="6430924" cy="250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5"/>
          <p:cNvPicPr preferRelativeResize="0"/>
          <p:nvPr/>
        </p:nvPicPr>
        <p:blipFill rotWithShape="1">
          <a:blip r:embed="rId4">
            <a:alphaModFix/>
          </a:blip>
          <a:srcRect b="0" l="25076" r="0" t="1176"/>
          <a:stretch/>
        </p:blipFill>
        <p:spPr>
          <a:xfrm>
            <a:off x="1356550" y="94950"/>
            <a:ext cx="6430925" cy="24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5"/>
          <p:cNvSpPr txBox="1"/>
          <p:nvPr/>
        </p:nvSpPr>
        <p:spPr>
          <a:xfrm>
            <a:off x="1760600" y="474330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0.1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7" name="Google Shape;647;p45"/>
          <p:cNvSpPr txBox="1"/>
          <p:nvPr/>
        </p:nvSpPr>
        <p:spPr>
          <a:xfrm>
            <a:off x="2616925" y="471915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0.2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8" name="Google Shape;648;p45"/>
          <p:cNvSpPr txBox="1"/>
          <p:nvPr/>
        </p:nvSpPr>
        <p:spPr>
          <a:xfrm>
            <a:off x="3473250" y="471915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0.3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9" name="Google Shape;649;p45"/>
          <p:cNvSpPr txBox="1"/>
          <p:nvPr/>
        </p:nvSpPr>
        <p:spPr>
          <a:xfrm>
            <a:off x="4368500" y="471915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0.4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0" name="Google Shape;650;p45"/>
          <p:cNvSpPr txBox="1"/>
          <p:nvPr/>
        </p:nvSpPr>
        <p:spPr>
          <a:xfrm>
            <a:off x="5244288" y="471915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0.5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1" name="Google Shape;651;p45"/>
          <p:cNvSpPr txBox="1"/>
          <p:nvPr/>
        </p:nvSpPr>
        <p:spPr>
          <a:xfrm>
            <a:off x="6120075" y="471915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0.6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p45"/>
          <p:cNvSpPr txBox="1"/>
          <p:nvPr/>
        </p:nvSpPr>
        <p:spPr>
          <a:xfrm>
            <a:off x="6954150" y="4719150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0.7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3" name="Google Shape;653;p45"/>
          <p:cNvSpPr txBox="1"/>
          <p:nvPr/>
        </p:nvSpPr>
        <p:spPr>
          <a:xfrm>
            <a:off x="207075" y="437925"/>
            <a:ext cx="13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Dropout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4" name="Google Shape;654;p45"/>
          <p:cNvSpPr txBox="1"/>
          <p:nvPr/>
        </p:nvSpPr>
        <p:spPr>
          <a:xfrm>
            <a:off x="2616925" y="2643025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0.9926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55" name="Google Shape;655;p45"/>
          <p:cNvCxnSpPr/>
          <p:nvPr/>
        </p:nvCxnSpPr>
        <p:spPr>
          <a:xfrm flipH="1">
            <a:off x="3103175" y="726000"/>
            <a:ext cx="1657200" cy="20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45"/>
          <p:cNvSpPr/>
          <p:nvPr/>
        </p:nvSpPr>
        <p:spPr>
          <a:xfrm>
            <a:off x="4760375" y="607200"/>
            <a:ext cx="130800" cy="118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7" name="Google Shape;657;p45"/>
          <p:cNvCxnSpPr/>
          <p:nvPr/>
        </p:nvCxnSpPr>
        <p:spPr>
          <a:xfrm flipH="1">
            <a:off x="5716700" y="806125"/>
            <a:ext cx="1603800" cy="19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8" name="Google Shape;658;p45"/>
          <p:cNvSpPr/>
          <p:nvPr/>
        </p:nvSpPr>
        <p:spPr>
          <a:xfrm>
            <a:off x="7320500" y="687325"/>
            <a:ext cx="130800" cy="118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5"/>
          <p:cNvSpPr txBox="1"/>
          <p:nvPr/>
        </p:nvSpPr>
        <p:spPr>
          <a:xfrm>
            <a:off x="5232675" y="2670825"/>
            <a:ext cx="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0.9889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0" name="Google Shape;660;p4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4A7D6"/>
                </a:highlight>
              </a:rPr>
              <a:t>禹旬</a:t>
            </a:r>
            <a:endParaRPr>
              <a:highlight>
                <a:srgbClr val="B4A7D6"/>
              </a:highlight>
            </a:endParaRPr>
          </a:p>
        </p:txBody>
      </p:sp>
      <p:pic>
        <p:nvPicPr>
          <p:cNvPr id="661" name="Google Shape;661;p45"/>
          <p:cNvPicPr preferRelativeResize="0"/>
          <p:nvPr/>
        </p:nvPicPr>
        <p:blipFill rotWithShape="1">
          <a:blip r:embed="rId5">
            <a:alphaModFix/>
          </a:blip>
          <a:srcRect b="0" l="23095" r="23095" t="0"/>
          <a:stretch/>
        </p:blipFill>
        <p:spPr>
          <a:xfrm>
            <a:off x="8475649" y="1"/>
            <a:ext cx="668351" cy="89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407" y="959086"/>
            <a:ext cx="2255939" cy="174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75" y="685050"/>
            <a:ext cx="2589980" cy="215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825" y="3184000"/>
            <a:ext cx="5693725" cy="16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6"/>
          <p:cNvSpPr txBox="1"/>
          <p:nvPr/>
        </p:nvSpPr>
        <p:spPr>
          <a:xfrm>
            <a:off x="439725" y="3324125"/>
            <a:ext cx="28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latin typeface="Nunito"/>
                <a:ea typeface="Nunito"/>
                <a:cs typeface="Nunito"/>
                <a:sym typeface="Nunito"/>
              </a:rPr>
              <a:t>Class weight：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0" name="Google Shape;670;p46"/>
          <p:cNvSpPr txBox="1"/>
          <p:nvPr/>
        </p:nvSpPr>
        <p:spPr>
          <a:xfrm>
            <a:off x="439725" y="4069525"/>
            <a:ext cx="28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latin typeface="Nunito"/>
                <a:ea typeface="Nunito"/>
                <a:cs typeface="Nunito"/>
                <a:sym typeface="Nunito"/>
              </a:rPr>
              <a:t>Focal loss     </a:t>
            </a:r>
            <a:r>
              <a:rPr b="1" lang="zh-TW" sz="2600">
                <a:latin typeface="Nunito"/>
                <a:ea typeface="Nunito"/>
                <a:cs typeface="Nunito"/>
                <a:sym typeface="Nunito"/>
              </a:rPr>
              <a:t>：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1" name="Google Shape;6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623" y="820838"/>
            <a:ext cx="2589977" cy="215036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673" name="Google Shape;673;p46"/>
          <p:cNvSpPr txBox="1"/>
          <p:nvPr/>
        </p:nvSpPr>
        <p:spPr>
          <a:xfrm>
            <a:off x="2792050" y="153250"/>
            <a:ext cx="27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Nunito"/>
                <a:ea typeface="Nunito"/>
                <a:cs typeface="Nunito"/>
                <a:sym typeface="Nunito"/>
              </a:rPr>
              <a:t>Imbalanced data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4" name="Google Shape;6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00" y="777787"/>
            <a:ext cx="7964799" cy="389558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7"/>
          <p:cNvSpPr txBox="1"/>
          <p:nvPr/>
        </p:nvSpPr>
        <p:spPr>
          <a:xfrm>
            <a:off x="558000" y="4539908"/>
            <a:ext cx="16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loss class weights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1" name="Google Shape;681;p47"/>
          <p:cNvSpPr txBox="1"/>
          <p:nvPr/>
        </p:nvSpPr>
        <p:spPr>
          <a:xfrm>
            <a:off x="812398" y="634405"/>
            <a:ext cx="16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imbalance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7676991" y="536025"/>
            <a:ext cx="126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 0.9889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3" name="Google Shape;683;p47"/>
          <p:cNvSpPr txBox="1"/>
          <p:nvPr/>
        </p:nvSpPr>
        <p:spPr>
          <a:xfrm>
            <a:off x="7721044" y="4417158"/>
            <a:ext cx="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0.9704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4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685" name="Google Shape;685;p47"/>
          <p:cNvSpPr/>
          <p:nvPr/>
        </p:nvSpPr>
        <p:spPr>
          <a:xfrm>
            <a:off x="7625650" y="16698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7"/>
          <p:cNvSpPr/>
          <p:nvPr/>
        </p:nvSpPr>
        <p:spPr>
          <a:xfrm>
            <a:off x="7625650" y="30414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56" y="790614"/>
            <a:ext cx="8090688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8"/>
          <p:cNvSpPr txBox="1"/>
          <p:nvPr/>
        </p:nvSpPr>
        <p:spPr>
          <a:xfrm>
            <a:off x="4789970" y="4928064"/>
            <a:ext cx="26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7611433" y="527600"/>
            <a:ext cx="125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 0.9889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5" name="Google Shape;695;p48"/>
          <p:cNvSpPr txBox="1"/>
          <p:nvPr/>
        </p:nvSpPr>
        <p:spPr>
          <a:xfrm>
            <a:off x="699425" y="603947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Sampler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6" name="Google Shape;696;p48"/>
          <p:cNvSpPr txBox="1"/>
          <p:nvPr/>
        </p:nvSpPr>
        <p:spPr>
          <a:xfrm>
            <a:off x="699425" y="4502050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loss class weights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7" name="Google Shape;697;p48"/>
          <p:cNvSpPr txBox="1"/>
          <p:nvPr/>
        </p:nvSpPr>
        <p:spPr>
          <a:xfrm>
            <a:off x="7676825" y="4502052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0.9741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8" name="Google Shape;698;p4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699" name="Google Shape;699;p48"/>
          <p:cNvSpPr/>
          <p:nvPr/>
        </p:nvSpPr>
        <p:spPr>
          <a:xfrm>
            <a:off x="7625650" y="35748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7625650" y="9840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00" y="735518"/>
            <a:ext cx="7674492" cy="38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9"/>
          <p:cNvSpPr txBox="1"/>
          <p:nvPr/>
        </p:nvSpPr>
        <p:spPr>
          <a:xfrm>
            <a:off x="882575" y="540575"/>
            <a:ext cx="2137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loss class weights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882574" y="4293991"/>
            <a:ext cx="162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focal </a:t>
            </a: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loss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7664987" y="540575"/>
            <a:ext cx="1254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 0.9889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0" name="Google Shape;710;p49"/>
          <p:cNvSpPr txBox="1"/>
          <p:nvPr/>
        </p:nvSpPr>
        <p:spPr>
          <a:xfrm>
            <a:off x="7664987" y="4293991"/>
            <a:ext cx="85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0.9704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7473250" y="15936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9"/>
          <p:cNvSpPr/>
          <p:nvPr/>
        </p:nvSpPr>
        <p:spPr>
          <a:xfrm>
            <a:off x="7473250" y="29652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0"/>
          <p:cNvPicPr preferRelativeResize="0"/>
          <p:nvPr/>
        </p:nvPicPr>
        <p:blipFill rotWithShape="1">
          <a:blip r:embed="rId3">
            <a:alphaModFix/>
          </a:blip>
          <a:srcRect b="32050" l="25224" r="25229" t="30117"/>
          <a:stretch/>
        </p:blipFill>
        <p:spPr>
          <a:xfrm>
            <a:off x="944263" y="513925"/>
            <a:ext cx="7272302" cy="3123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0"/>
          <p:cNvSpPr txBox="1"/>
          <p:nvPr/>
        </p:nvSpPr>
        <p:spPr>
          <a:xfrm>
            <a:off x="1144713" y="3849875"/>
            <a:ext cx="2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1" name="Google Shape;721;p50"/>
          <p:cNvSpPr txBox="1"/>
          <p:nvPr/>
        </p:nvSpPr>
        <p:spPr>
          <a:xfrm>
            <a:off x="1782938" y="3516125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Feature layers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2" name="Google Shape;722;p50"/>
          <p:cNvSpPr txBox="1"/>
          <p:nvPr/>
        </p:nvSpPr>
        <p:spPr>
          <a:xfrm>
            <a:off x="5938513" y="3570825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classifier layers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3" name="Google Shape;723;p50"/>
          <p:cNvSpPr/>
          <p:nvPr/>
        </p:nvSpPr>
        <p:spPr>
          <a:xfrm>
            <a:off x="3736538" y="2171700"/>
            <a:ext cx="1342500" cy="30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AAD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0"/>
          <p:cNvSpPr/>
          <p:nvPr/>
        </p:nvSpPr>
        <p:spPr>
          <a:xfrm>
            <a:off x="7999288" y="2171700"/>
            <a:ext cx="711300" cy="30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AAD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0"/>
          <p:cNvSpPr/>
          <p:nvPr/>
        </p:nvSpPr>
        <p:spPr>
          <a:xfrm>
            <a:off x="433413" y="2171700"/>
            <a:ext cx="711300" cy="30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AAD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 txBox="1"/>
          <p:nvPr/>
        </p:nvSpPr>
        <p:spPr>
          <a:xfrm>
            <a:off x="3080413" y="146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freeze Feature layers</a:t>
            </a:r>
            <a:endParaRPr/>
          </a:p>
        </p:txBody>
      </p:sp>
      <p:sp>
        <p:nvSpPr>
          <p:cNvPr id="727" name="Google Shape;727;p50"/>
          <p:cNvSpPr txBox="1"/>
          <p:nvPr/>
        </p:nvSpPr>
        <p:spPr>
          <a:xfrm>
            <a:off x="2045563" y="4041200"/>
            <a:ext cx="18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Nunito"/>
                <a:ea typeface="Nunito"/>
                <a:cs typeface="Nunito"/>
                <a:sym typeface="Nunito"/>
              </a:rPr>
              <a:t>Keep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8" name="Google Shape;728;p50"/>
          <p:cNvSpPr txBox="1"/>
          <p:nvPr/>
        </p:nvSpPr>
        <p:spPr>
          <a:xfrm>
            <a:off x="5743063" y="4041200"/>
            <a:ext cx="18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Nunito"/>
                <a:ea typeface="Nunito"/>
                <a:cs typeface="Nunito"/>
                <a:sym typeface="Nunito"/>
              </a:rPr>
              <a:t>Fine tune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9" name="Google Shape;729;p50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730" name="Google Shape;7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426" y="793733"/>
            <a:ext cx="820540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1"/>
          <p:cNvSpPr txBox="1"/>
          <p:nvPr/>
        </p:nvSpPr>
        <p:spPr>
          <a:xfrm>
            <a:off x="477300" y="697610"/>
            <a:ext cx="204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unfreeze feature layers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7" name="Google Shape;737;p51"/>
          <p:cNvSpPr txBox="1"/>
          <p:nvPr/>
        </p:nvSpPr>
        <p:spPr>
          <a:xfrm>
            <a:off x="477300" y="4643374"/>
            <a:ext cx="2441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freeze feature layers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8" name="Google Shape;738;p51"/>
          <p:cNvSpPr txBox="1"/>
          <p:nvPr/>
        </p:nvSpPr>
        <p:spPr>
          <a:xfrm>
            <a:off x="7677209" y="599156"/>
            <a:ext cx="1302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 0.9889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9" name="Google Shape;739;p51"/>
          <p:cNvSpPr txBox="1"/>
          <p:nvPr/>
        </p:nvSpPr>
        <p:spPr>
          <a:xfrm>
            <a:off x="7753409" y="4497516"/>
            <a:ext cx="88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0.9445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0" name="Google Shape;740;p51"/>
          <p:cNvSpPr txBox="1"/>
          <p:nvPr/>
        </p:nvSpPr>
        <p:spPr>
          <a:xfrm>
            <a:off x="1847988" y="3603417"/>
            <a:ext cx="31626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One epoch training time reduced by 43.9%.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1" name="Google Shape;741;p51"/>
          <p:cNvSpPr txBox="1"/>
          <p:nvPr/>
        </p:nvSpPr>
        <p:spPr>
          <a:xfrm>
            <a:off x="2953532" y="153324"/>
            <a:ext cx="29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U</a:t>
            </a:r>
            <a:r>
              <a:rPr b="1" lang="zh-TW" sz="18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nfreeze Feature layers</a:t>
            </a:r>
            <a:endParaRPr b="1" sz="1800"/>
          </a:p>
        </p:txBody>
      </p:sp>
      <p:sp>
        <p:nvSpPr>
          <p:cNvPr id="742" name="Google Shape;742;p51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7511350" y="18222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7511350" y="32700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Microsoft JhengHei"/>
              <a:buChar char="➢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緣起理念-</a:t>
            </a: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從自己出發去思考，刻畫出使用者會想要的樣貌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6" name="Google Shape;306;p16"/>
          <p:cNvSpPr txBox="1"/>
          <p:nvPr>
            <p:ph idx="1" type="body"/>
          </p:nvPr>
        </p:nvSpPr>
        <p:spPr>
          <a:xfrm>
            <a:off x="1303800" y="1427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身為多肉植物的愛好者，我的適合什麼樣的多肉呢?</a:t>
            </a:r>
            <a:endParaRPr b="1"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我是「黑手指」就像植物殺手，是不是有一天我也能成為「綠手指」呢?</a:t>
            </a:r>
            <a:endParaRPr b="1"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身為多肉植物的愛好者，希望有一個能記錄植物的平台</a:t>
            </a:r>
            <a:endParaRPr b="1"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08" name="Google Shape;3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50" y="3010150"/>
            <a:ext cx="2893375" cy="1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650" y="3461623"/>
            <a:ext cx="2156100" cy="14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90" y="893968"/>
            <a:ext cx="8384175" cy="405138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2"/>
          <p:cNvSpPr txBox="1"/>
          <p:nvPr/>
        </p:nvSpPr>
        <p:spPr>
          <a:xfrm>
            <a:off x="3314025" y="153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freeze feature layers</a:t>
            </a:r>
            <a:endParaRPr/>
          </a:p>
        </p:txBody>
      </p:sp>
      <p:sp>
        <p:nvSpPr>
          <p:cNvPr id="752" name="Google Shape;752;p52"/>
          <p:cNvSpPr txBox="1"/>
          <p:nvPr/>
        </p:nvSpPr>
        <p:spPr>
          <a:xfrm>
            <a:off x="4962570" y="893968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0.963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3" name="Google Shape;753;p52"/>
          <p:cNvSpPr txBox="1"/>
          <p:nvPr/>
        </p:nvSpPr>
        <p:spPr>
          <a:xfrm>
            <a:off x="7240587" y="4631043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20  epoch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1111903" y="614975"/>
            <a:ext cx="66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319413" y="666814"/>
            <a:ext cx="13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 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4390350" y="1670200"/>
            <a:ext cx="22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5379397" y="1260826"/>
            <a:ext cx="279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freeze feature layer， epoch x2 </a:t>
            </a:r>
            <a:endParaRPr sz="21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374151"/>
                </a:solidFill>
                <a:highlight>
                  <a:srgbClr val="F7F7F8"/>
                </a:highlight>
              </a:rPr>
              <a:t>not better！</a:t>
            </a:r>
            <a:endParaRPr sz="2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8" name="Google Shape;758;p52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759" name="Google Shape;7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899" y="444100"/>
            <a:ext cx="6099876" cy="224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899" y="2692198"/>
            <a:ext cx="6026732" cy="216402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3"/>
          <p:cNvSpPr txBox="1"/>
          <p:nvPr/>
        </p:nvSpPr>
        <p:spPr>
          <a:xfrm>
            <a:off x="248587" y="2088425"/>
            <a:ext cx="2795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50">
                <a:solidFill>
                  <a:srgbClr val="4D5156"/>
                </a:solidFill>
                <a:highlight>
                  <a:srgbClr val="FFFFFF"/>
                </a:highlight>
              </a:rPr>
              <a:t>靠近輸入的層提取的特徵</a:t>
            </a:r>
            <a:endParaRPr b="1" sz="14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50">
                <a:solidFill>
                  <a:srgbClr val="4D5156"/>
                </a:solidFill>
                <a:highlight>
                  <a:srgbClr val="FFFFFF"/>
                </a:highlight>
              </a:rPr>
              <a:t>是相對簡單的結構</a:t>
            </a:r>
            <a:endParaRPr b="1" sz="1800"/>
          </a:p>
        </p:txBody>
      </p:sp>
      <p:pic>
        <p:nvPicPr>
          <p:cNvPr id="767" name="Google Shape;7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3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335274"/>
            <a:ext cx="6881899" cy="34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4"/>
          <p:cNvSpPr txBox="1"/>
          <p:nvPr/>
        </p:nvSpPr>
        <p:spPr>
          <a:xfrm>
            <a:off x="3955275" y="3973025"/>
            <a:ext cx="14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Nunito"/>
                <a:ea typeface="Nunito"/>
                <a:cs typeface="Nunito"/>
                <a:sym typeface="Nunito"/>
              </a:rPr>
              <a:t>learning rate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5" name="Google Shape;775;p54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776" name="Google Shape;7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96" y="854030"/>
            <a:ext cx="8176332" cy="408594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5"/>
          <p:cNvSpPr txBox="1"/>
          <p:nvPr/>
        </p:nvSpPr>
        <p:spPr>
          <a:xfrm>
            <a:off x="426025" y="756819"/>
            <a:ext cx="1648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3" name="Google Shape;783;p55"/>
          <p:cNvSpPr txBox="1"/>
          <p:nvPr/>
        </p:nvSpPr>
        <p:spPr>
          <a:xfrm>
            <a:off x="566996" y="4577230"/>
            <a:ext cx="16485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Same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4" name="Google Shape;784;p55"/>
          <p:cNvSpPr txBox="1"/>
          <p:nvPr/>
        </p:nvSpPr>
        <p:spPr>
          <a:xfrm>
            <a:off x="7681576" y="657250"/>
            <a:ext cx="1272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 0.9889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5" name="Google Shape;785;p55"/>
          <p:cNvSpPr txBox="1"/>
          <p:nvPr/>
        </p:nvSpPr>
        <p:spPr>
          <a:xfrm>
            <a:off x="7681576" y="4676798"/>
            <a:ext cx="8670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0.9778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6" name="Google Shape;786;p55"/>
          <p:cNvSpPr txBox="1"/>
          <p:nvPr/>
        </p:nvSpPr>
        <p:spPr>
          <a:xfrm>
            <a:off x="2243400" y="186750"/>
            <a:ext cx="493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4151"/>
                </a:solidFill>
                <a:highlight>
                  <a:srgbClr val="F7F7F8"/>
                </a:highlight>
              </a:rPr>
              <a:t>Different learning rates for different layers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7" name="Google Shape;787;p55"/>
          <p:cNvSpPr txBox="1"/>
          <p:nvPr/>
        </p:nvSpPr>
        <p:spPr>
          <a:xfrm>
            <a:off x="566996" y="728390"/>
            <a:ext cx="1648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Different 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8" name="Google Shape;788;p5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789" name="Google Shape;789;p55"/>
          <p:cNvSpPr/>
          <p:nvPr/>
        </p:nvSpPr>
        <p:spPr>
          <a:xfrm>
            <a:off x="7467375" y="10602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5"/>
          <p:cNvSpPr/>
          <p:nvPr/>
        </p:nvSpPr>
        <p:spPr>
          <a:xfrm>
            <a:off x="7549450" y="46416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00" y="863635"/>
            <a:ext cx="8092071" cy="407098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6"/>
          <p:cNvSpPr txBox="1"/>
          <p:nvPr/>
        </p:nvSpPr>
        <p:spPr>
          <a:xfrm>
            <a:off x="597300" y="738455"/>
            <a:ext cx="16311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Different 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8" name="Google Shape;798;p56"/>
          <p:cNvSpPr txBox="1"/>
          <p:nvPr/>
        </p:nvSpPr>
        <p:spPr>
          <a:xfrm>
            <a:off x="597300" y="4602232"/>
            <a:ext cx="1631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Same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9" name="Google Shape;799;p56"/>
          <p:cNvSpPr txBox="1"/>
          <p:nvPr/>
        </p:nvSpPr>
        <p:spPr>
          <a:xfrm>
            <a:off x="7638595" y="667575"/>
            <a:ext cx="1433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valid</a:t>
            </a: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 acc 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0.9937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0" name="Google Shape;800;p56"/>
          <p:cNvSpPr txBox="1"/>
          <p:nvPr/>
        </p:nvSpPr>
        <p:spPr>
          <a:xfrm>
            <a:off x="7638595" y="4672421"/>
            <a:ext cx="858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0.9829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1" name="Google Shape;801;p5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7473250" y="15936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6"/>
          <p:cNvSpPr/>
          <p:nvPr/>
        </p:nvSpPr>
        <p:spPr>
          <a:xfrm>
            <a:off x="7473250" y="41082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872" y="627375"/>
            <a:ext cx="7216256" cy="3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7"/>
          <p:cNvSpPr txBox="1"/>
          <p:nvPr/>
        </p:nvSpPr>
        <p:spPr>
          <a:xfrm>
            <a:off x="199323" y="830082"/>
            <a:ext cx="19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input size </a:t>
            </a: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256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1" name="Google Shape;811;p57"/>
          <p:cNvSpPr txBox="1"/>
          <p:nvPr/>
        </p:nvSpPr>
        <p:spPr>
          <a:xfrm>
            <a:off x="199323" y="3639825"/>
            <a:ext cx="17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input size 192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2" name="Google Shape;812;p57"/>
          <p:cNvSpPr txBox="1"/>
          <p:nvPr/>
        </p:nvSpPr>
        <p:spPr>
          <a:xfrm>
            <a:off x="8015252" y="4167509"/>
            <a:ext cx="13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0.99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3" name="Google Shape;813;p57"/>
          <p:cNvSpPr txBox="1"/>
          <p:nvPr/>
        </p:nvSpPr>
        <p:spPr>
          <a:xfrm>
            <a:off x="646291" y="4167509"/>
            <a:ext cx="11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4" name="Google Shape;814;p57"/>
          <p:cNvSpPr txBox="1"/>
          <p:nvPr/>
        </p:nvSpPr>
        <p:spPr>
          <a:xfrm>
            <a:off x="199323" y="2271384"/>
            <a:ext cx="17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input size 224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5" name="Google Shape;815;p57"/>
          <p:cNvSpPr txBox="1"/>
          <p:nvPr/>
        </p:nvSpPr>
        <p:spPr>
          <a:xfrm>
            <a:off x="3496581" y="4550167"/>
            <a:ext cx="28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accuracy</a:t>
            </a:r>
            <a:endParaRPr/>
          </a:p>
        </p:txBody>
      </p:sp>
      <p:sp>
        <p:nvSpPr>
          <p:cNvPr id="816" name="Google Shape;816;p5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817" name="Google Shape;817;p57"/>
          <p:cNvSpPr txBox="1"/>
          <p:nvPr/>
        </p:nvSpPr>
        <p:spPr>
          <a:xfrm>
            <a:off x="3496581" y="133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input size</a:t>
            </a:r>
            <a:endParaRPr b="1" sz="1700"/>
          </a:p>
        </p:txBody>
      </p:sp>
      <p:pic>
        <p:nvPicPr>
          <p:cNvPr id="818" name="Google Shape;8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47" y="821425"/>
            <a:ext cx="7900265" cy="387252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8"/>
          <p:cNvSpPr txBox="1"/>
          <p:nvPr/>
        </p:nvSpPr>
        <p:spPr>
          <a:xfrm>
            <a:off x="2735251" y="4305023"/>
            <a:ext cx="7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5" name="Google Shape;825;p58"/>
          <p:cNvSpPr txBox="1"/>
          <p:nvPr/>
        </p:nvSpPr>
        <p:spPr>
          <a:xfrm>
            <a:off x="3521280" y="4305023"/>
            <a:ext cx="6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SGD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6" name="Google Shape;826;p58"/>
          <p:cNvSpPr txBox="1"/>
          <p:nvPr/>
        </p:nvSpPr>
        <p:spPr>
          <a:xfrm>
            <a:off x="4223904" y="4305023"/>
            <a:ext cx="7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SGDM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7" name="Google Shape;827;p58"/>
          <p:cNvSpPr txBox="1"/>
          <p:nvPr/>
        </p:nvSpPr>
        <p:spPr>
          <a:xfrm>
            <a:off x="6627374" y="4305025"/>
            <a:ext cx="8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NAdam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8" name="Google Shape;828;p58"/>
          <p:cNvSpPr txBox="1"/>
          <p:nvPr/>
        </p:nvSpPr>
        <p:spPr>
          <a:xfrm>
            <a:off x="5864970" y="4305023"/>
            <a:ext cx="7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Adam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9" name="Google Shape;829;p58"/>
          <p:cNvSpPr txBox="1"/>
          <p:nvPr/>
        </p:nvSpPr>
        <p:spPr>
          <a:xfrm>
            <a:off x="4956458" y="4305023"/>
            <a:ext cx="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AdamW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0" name="Google Shape;830;p58"/>
          <p:cNvSpPr txBox="1"/>
          <p:nvPr/>
        </p:nvSpPr>
        <p:spPr>
          <a:xfrm>
            <a:off x="8937200" y="2579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1" name="Google Shape;831;p58"/>
          <p:cNvSpPr txBox="1"/>
          <p:nvPr/>
        </p:nvSpPr>
        <p:spPr>
          <a:xfrm>
            <a:off x="1676552" y="4305023"/>
            <a:ext cx="1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Ranger21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2" name="Google Shape;832;p58"/>
          <p:cNvSpPr txBox="1"/>
          <p:nvPr/>
        </p:nvSpPr>
        <p:spPr>
          <a:xfrm>
            <a:off x="7473225" y="43050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RAdam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3" name="Google Shape;833;p58"/>
          <p:cNvSpPr txBox="1"/>
          <p:nvPr/>
        </p:nvSpPr>
        <p:spPr>
          <a:xfrm>
            <a:off x="746796" y="4620555"/>
            <a:ext cx="5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0.85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4" name="Google Shape;834;p58"/>
          <p:cNvSpPr txBox="1"/>
          <p:nvPr/>
        </p:nvSpPr>
        <p:spPr>
          <a:xfrm>
            <a:off x="493788" y="459825"/>
            <a:ext cx="1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Valid 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5" name="Google Shape;835;p58"/>
          <p:cNvSpPr txBox="1"/>
          <p:nvPr/>
        </p:nvSpPr>
        <p:spPr>
          <a:xfrm>
            <a:off x="5105706" y="1019926"/>
            <a:ext cx="7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0.993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6" name="Google Shape;836;p58"/>
          <p:cNvSpPr txBox="1"/>
          <p:nvPr/>
        </p:nvSpPr>
        <p:spPr>
          <a:xfrm>
            <a:off x="4348679" y="4625095"/>
            <a:ext cx="2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Optimizer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7" name="Google Shape;837;p58"/>
          <p:cNvSpPr/>
          <p:nvPr/>
        </p:nvSpPr>
        <p:spPr>
          <a:xfrm>
            <a:off x="1772343" y="703715"/>
            <a:ext cx="3217500" cy="3099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learning rate 0.001</a:t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>
            <a:off x="5023669" y="703715"/>
            <a:ext cx="3217500" cy="3099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learning rate 0.0001</a:t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840" name="Google Shape;8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350" y="614100"/>
            <a:ext cx="6279300" cy="39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847" name="Google Shape;8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80" y="803502"/>
            <a:ext cx="7978710" cy="39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0"/>
          <p:cNvSpPr txBox="1"/>
          <p:nvPr/>
        </p:nvSpPr>
        <p:spPr>
          <a:xfrm>
            <a:off x="346517" y="716200"/>
            <a:ext cx="256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mixup+cutmix</a:t>
            </a:r>
            <a:endParaRPr sz="1500"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4" name="Google Shape;854;p60"/>
          <p:cNvSpPr txBox="1"/>
          <p:nvPr/>
        </p:nvSpPr>
        <p:spPr>
          <a:xfrm>
            <a:off x="346508" y="4364809"/>
            <a:ext cx="16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no mixup+cutmix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5" name="Google Shape;855;p60"/>
          <p:cNvSpPr txBox="1"/>
          <p:nvPr/>
        </p:nvSpPr>
        <p:spPr>
          <a:xfrm>
            <a:off x="7152560" y="748333"/>
            <a:ext cx="1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test acc 0.9963</a:t>
            </a:r>
            <a:endParaRPr/>
          </a:p>
        </p:txBody>
      </p:sp>
      <p:sp>
        <p:nvSpPr>
          <p:cNvPr id="856" name="Google Shape;856;p60"/>
          <p:cNvSpPr txBox="1"/>
          <p:nvPr/>
        </p:nvSpPr>
        <p:spPr>
          <a:xfrm>
            <a:off x="7697692" y="4371853"/>
            <a:ext cx="10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0.9778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7" name="Google Shape;857;p60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858" name="Google Shape;858;p60"/>
          <p:cNvSpPr/>
          <p:nvPr/>
        </p:nvSpPr>
        <p:spPr>
          <a:xfrm>
            <a:off x="7355026" y="2353813"/>
            <a:ext cx="209100" cy="1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0"/>
          <p:cNvSpPr/>
          <p:nvPr/>
        </p:nvSpPr>
        <p:spPr>
          <a:xfrm>
            <a:off x="7355026" y="3008419"/>
            <a:ext cx="209100" cy="1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08" y="854962"/>
            <a:ext cx="5653028" cy="3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1"/>
          <p:cNvSpPr txBox="1"/>
          <p:nvPr/>
        </p:nvSpPr>
        <p:spPr>
          <a:xfrm>
            <a:off x="3309582" y="3812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50">
                <a:solidFill>
                  <a:srgbClr val="333333"/>
                </a:solidFill>
                <a:highlight>
                  <a:schemeClr val="lt1"/>
                </a:highlight>
              </a:rPr>
              <a:t>Exponential Moving Average</a:t>
            </a:r>
            <a:endParaRPr b="1"/>
          </a:p>
        </p:txBody>
      </p:sp>
      <p:sp>
        <p:nvSpPr>
          <p:cNvPr id="867" name="Google Shape;867;p61"/>
          <p:cNvSpPr txBox="1"/>
          <p:nvPr/>
        </p:nvSpPr>
        <p:spPr>
          <a:xfrm>
            <a:off x="3536356" y="4475950"/>
            <a:ext cx="60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68" name="Google Shape;8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1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870" name="Google Shape;87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7013" y="4209313"/>
            <a:ext cx="63246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555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icrosoft JhengHei"/>
              <a:buChar char="❖"/>
            </a:pPr>
            <a:r>
              <a:rPr lang="zh-TW" sz="2222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sz="1722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2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Microsoft JhengHei"/>
              <a:buChar char="➢"/>
            </a:pPr>
            <a:r>
              <a:rPr lang="zh-TW" sz="1655">
                <a:latin typeface="Microsoft JhengHei"/>
                <a:ea typeface="Microsoft JhengHei"/>
                <a:cs typeface="Microsoft JhengHei"/>
                <a:sym typeface="Microsoft JhengHei"/>
              </a:rPr>
              <a:t>市場分析</a:t>
            </a:r>
            <a:endParaRPr sz="1655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6" name="Google Shape;316;p17"/>
          <p:cNvGraphicFramePr/>
          <p:nvPr/>
        </p:nvGraphicFramePr>
        <p:xfrm>
          <a:off x="929275" y="145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1134150"/>
                <a:gridCol w="1429650"/>
                <a:gridCol w="1782950"/>
                <a:gridCol w="1083350"/>
                <a:gridCol w="1216300"/>
              </a:tblGrid>
              <a:tr h="42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平台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CEC7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版本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CEC7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功能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CEC7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用戶數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CEC7B8"/>
                    </a:solidFill>
                  </a:tcPr>
                </a:tc>
              </a:tr>
              <a:tr h="86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多肉辨識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E2D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Line Chatbot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使用Line(免費)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簡單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63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PictureThis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E2D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App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標準版、專業版(付費)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複雜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1000萬+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86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Plant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Parent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E2D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App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標準版、專業版(付費)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複雜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100萬+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  <a:tr h="63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PlantIn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solidFill>
                      <a:srgbClr val="E2D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App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標準版、專業版(付費)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複雜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100萬+</a:t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7" name="Google Shape;317;p1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5" y="995408"/>
            <a:ext cx="6577862" cy="3600642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2"/>
          <p:cNvSpPr txBox="1"/>
          <p:nvPr/>
        </p:nvSpPr>
        <p:spPr>
          <a:xfrm>
            <a:off x="786599" y="676139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model ema decay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7" name="Google Shape;877;p62"/>
          <p:cNvSpPr txBox="1"/>
          <p:nvPr/>
        </p:nvSpPr>
        <p:spPr>
          <a:xfrm>
            <a:off x="1363039" y="1145987"/>
            <a:ext cx="110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y = 0.999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8" name="Google Shape;878;p62"/>
          <p:cNvSpPr txBox="1"/>
          <p:nvPr/>
        </p:nvSpPr>
        <p:spPr>
          <a:xfrm>
            <a:off x="1363039" y="2079130"/>
            <a:ext cx="9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y =0.995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9" name="Google Shape;879;p62"/>
          <p:cNvSpPr txBox="1"/>
          <p:nvPr/>
        </p:nvSpPr>
        <p:spPr>
          <a:xfrm>
            <a:off x="1363039" y="3136283"/>
            <a:ext cx="9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y = 0.990</a:t>
            </a:r>
            <a:endParaRPr sz="1000"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0" name="Google Shape;880;p62"/>
          <p:cNvSpPr txBox="1"/>
          <p:nvPr/>
        </p:nvSpPr>
        <p:spPr>
          <a:xfrm>
            <a:off x="1117000" y="4596026"/>
            <a:ext cx="743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Nunito"/>
                <a:ea typeface="Nunito"/>
                <a:cs typeface="Nunito"/>
                <a:sym typeface="Nunito"/>
              </a:rPr>
              <a:t>0.982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1" name="Google Shape;881;p62"/>
          <p:cNvSpPr txBox="1"/>
          <p:nvPr/>
        </p:nvSpPr>
        <p:spPr>
          <a:xfrm>
            <a:off x="7750626" y="4596026"/>
            <a:ext cx="95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Nunito"/>
                <a:ea typeface="Nunito"/>
                <a:cs typeface="Nunito"/>
                <a:sym typeface="Nunito"/>
              </a:rPr>
              <a:t>0.993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2" name="Google Shape;882;p62"/>
          <p:cNvSpPr txBox="1"/>
          <p:nvPr/>
        </p:nvSpPr>
        <p:spPr>
          <a:xfrm>
            <a:off x="3393718" y="406650"/>
            <a:ext cx="2823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50">
                <a:solidFill>
                  <a:srgbClr val="333333"/>
                </a:solidFill>
                <a:highlight>
                  <a:srgbClr val="FFFFFF"/>
                </a:highlight>
              </a:rPr>
              <a:t>Exponential Moving Average</a:t>
            </a:r>
            <a:endParaRPr b="1"/>
          </a:p>
        </p:txBody>
      </p:sp>
      <p:pic>
        <p:nvPicPr>
          <p:cNvPr id="883" name="Google Shape;88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418" y="4596024"/>
            <a:ext cx="3643915" cy="455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2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885" name="Google Shape;88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63"/>
          <p:cNvPicPr preferRelativeResize="0"/>
          <p:nvPr/>
        </p:nvPicPr>
        <p:blipFill rotWithShape="1">
          <a:blip r:embed="rId3">
            <a:alphaModFix/>
          </a:blip>
          <a:srcRect b="0" l="0" r="58815" t="0"/>
          <a:stretch/>
        </p:blipFill>
        <p:spPr>
          <a:xfrm>
            <a:off x="797800" y="816675"/>
            <a:ext cx="3260301" cy="3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35" y="2920996"/>
            <a:ext cx="4021040" cy="1756932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3"/>
          <p:cNvSpPr txBox="1"/>
          <p:nvPr/>
        </p:nvSpPr>
        <p:spPr>
          <a:xfrm>
            <a:off x="611175" y="4203163"/>
            <a:ext cx="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0.982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3" name="Google Shape;893;p63"/>
          <p:cNvSpPr txBox="1"/>
          <p:nvPr/>
        </p:nvSpPr>
        <p:spPr>
          <a:xfrm>
            <a:off x="1104225" y="4448113"/>
            <a:ext cx="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0.970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4" name="Google Shape;894;p63"/>
          <p:cNvSpPr txBox="1"/>
          <p:nvPr/>
        </p:nvSpPr>
        <p:spPr>
          <a:xfrm>
            <a:off x="429825" y="614988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valid accuracy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5" name="Google Shape;895;p63"/>
          <p:cNvSpPr txBox="1"/>
          <p:nvPr/>
        </p:nvSpPr>
        <p:spPr>
          <a:xfrm>
            <a:off x="2087675" y="4695913"/>
            <a:ext cx="12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accuracy</a:t>
            </a:r>
            <a:endParaRPr/>
          </a:p>
        </p:txBody>
      </p:sp>
      <p:sp>
        <p:nvSpPr>
          <p:cNvPr id="896" name="Google Shape;896;p63"/>
          <p:cNvSpPr txBox="1"/>
          <p:nvPr/>
        </p:nvSpPr>
        <p:spPr>
          <a:xfrm>
            <a:off x="611175" y="935863"/>
            <a:ext cx="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0.994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7" name="Google Shape;897;p63"/>
          <p:cNvSpPr txBox="1"/>
          <p:nvPr/>
        </p:nvSpPr>
        <p:spPr>
          <a:xfrm>
            <a:off x="3610200" y="4448113"/>
            <a:ext cx="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0.995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8" name="Google Shape;898;p63"/>
          <p:cNvSpPr txBox="1"/>
          <p:nvPr/>
        </p:nvSpPr>
        <p:spPr>
          <a:xfrm>
            <a:off x="4391937" y="4437475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0.960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9" name="Google Shape;899;p63"/>
          <p:cNvSpPr txBox="1"/>
          <p:nvPr/>
        </p:nvSpPr>
        <p:spPr>
          <a:xfrm>
            <a:off x="4391925" y="2765375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1.000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0" name="Google Shape;900;p63"/>
          <p:cNvSpPr txBox="1"/>
          <p:nvPr/>
        </p:nvSpPr>
        <p:spPr>
          <a:xfrm>
            <a:off x="6116175" y="4695913"/>
            <a:ext cx="12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 accuracy</a:t>
            </a:r>
            <a:endParaRPr/>
          </a:p>
        </p:txBody>
      </p:sp>
      <p:sp>
        <p:nvSpPr>
          <p:cNvPr id="901" name="Google Shape;901;p63"/>
          <p:cNvSpPr txBox="1"/>
          <p:nvPr/>
        </p:nvSpPr>
        <p:spPr>
          <a:xfrm>
            <a:off x="5299248" y="4153250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Final version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2" name="Google Shape;902;p63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903" name="Google Shape;903;p63"/>
          <p:cNvSpPr txBox="1"/>
          <p:nvPr/>
        </p:nvSpPr>
        <p:spPr>
          <a:xfrm>
            <a:off x="3804200" y="96375"/>
            <a:ext cx="20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Nunito"/>
                <a:ea typeface="Nunito"/>
                <a:cs typeface="Nunito"/>
                <a:sym typeface="Nunito"/>
              </a:rPr>
              <a:t>Final version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4" name="Google Shape;904;p63"/>
          <p:cNvSpPr txBox="1"/>
          <p:nvPr/>
        </p:nvSpPr>
        <p:spPr>
          <a:xfrm>
            <a:off x="4419600" y="1336075"/>
            <a:ext cx="35880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主要差異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Optimizer: Adam &gt; Adamw,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Imbalance &gt; Class Weight Balance,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Use EMA,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Use Mixup, Cutmix </a:t>
            </a:r>
            <a:r>
              <a:rPr lang="zh-TW" sz="1500">
                <a:solidFill>
                  <a:srgbClr val="202124"/>
                </a:solidFill>
                <a:highlight>
                  <a:srgbClr val="FFFFFF"/>
                </a:highlight>
              </a:rPr>
              <a:t>Data Augmentation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5" name="Google Shape;90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025" y="842125"/>
            <a:ext cx="4516850" cy="5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3"/>
          <p:cNvSpPr/>
          <p:nvPr/>
        </p:nvSpPr>
        <p:spPr>
          <a:xfrm>
            <a:off x="3610200" y="1124575"/>
            <a:ext cx="194100" cy="30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3"/>
          <p:cNvSpPr txBox="1"/>
          <p:nvPr/>
        </p:nvSpPr>
        <p:spPr>
          <a:xfrm>
            <a:off x="3235350" y="691200"/>
            <a:ext cx="10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最終選擇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8" name="Google Shape;90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11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4"/>
          <p:cNvSpPr txBox="1"/>
          <p:nvPr/>
        </p:nvSpPr>
        <p:spPr>
          <a:xfrm>
            <a:off x="5615500" y="968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777777"/>
                </a:solidFill>
                <a:highlight>
                  <a:srgbClr val="EFEFF2"/>
                </a:highlight>
              </a:rPr>
              <a:t>Ignore Outliers = 0.1%</a:t>
            </a:r>
            <a:endParaRPr/>
          </a:p>
        </p:txBody>
      </p:sp>
      <p:sp>
        <p:nvSpPr>
          <p:cNvPr id="915" name="Google Shape;915;p64"/>
          <p:cNvSpPr txBox="1"/>
          <p:nvPr/>
        </p:nvSpPr>
        <p:spPr>
          <a:xfrm>
            <a:off x="3452550" y="30950"/>
            <a:ext cx="22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weights distribution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6" name="Google Shape;916;p64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917" name="Google Shape;9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5"/>
          <p:cNvSpPr txBox="1"/>
          <p:nvPr/>
        </p:nvSpPr>
        <p:spPr>
          <a:xfrm>
            <a:off x="2179800" y="0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Nunito"/>
                <a:ea typeface="Nunito"/>
                <a:cs typeface="Nunito"/>
                <a:sym typeface="Nunito"/>
              </a:rPr>
              <a:t>test confusion matrix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3" name="Google Shape;923;p65"/>
          <p:cNvSpPr txBox="1"/>
          <p:nvPr/>
        </p:nvSpPr>
        <p:spPr>
          <a:xfrm>
            <a:off x="3460375" y="2931900"/>
            <a:ext cx="6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90%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4" name="Google Shape;9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0" y="3283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5"/>
          <p:cNvSpPr txBox="1"/>
          <p:nvPr/>
        </p:nvSpPr>
        <p:spPr>
          <a:xfrm>
            <a:off x="4832875" y="328300"/>
            <a:ext cx="3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D2D6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6" name="Google Shape;926;p65"/>
          <p:cNvSpPr txBox="1"/>
          <p:nvPr/>
        </p:nvSpPr>
        <p:spPr>
          <a:xfrm>
            <a:off x="1605125" y="3089225"/>
            <a:ext cx="3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2D6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7" name="Google Shape;927;p65"/>
          <p:cNvSpPr txBox="1"/>
          <p:nvPr/>
        </p:nvSpPr>
        <p:spPr>
          <a:xfrm>
            <a:off x="3370750" y="3013025"/>
            <a:ext cx="33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D2D6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8" name="Google Shape;9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225" y="104650"/>
            <a:ext cx="2911477" cy="143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410" y="2485865"/>
            <a:ext cx="2912767" cy="1431746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5"/>
          <p:cNvSpPr txBox="1"/>
          <p:nvPr/>
        </p:nvSpPr>
        <p:spPr>
          <a:xfrm>
            <a:off x="6514004" y="359687"/>
            <a:ext cx="8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Predict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1" name="Google Shape;931;p65"/>
          <p:cNvSpPr txBox="1"/>
          <p:nvPr/>
        </p:nvSpPr>
        <p:spPr>
          <a:xfrm>
            <a:off x="7589882" y="359687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2" name="Google Shape;932;p65"/>
          <p:cNvSpPr txBox="1"/>
          <p:nvPr/>
        </p:nvSpPr>
        <p:spPr>
          <a:xfrm>
            <a:off x="6629755" y="2741484"/>
            <a:ext cx="8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Predict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3" name="Google Shape;933;p65"/>
          <p:cNvSpPr txBox="1"/>
          <p:nvPr/>
        </p:nvSpPr>
        <p:spPr>
          <a:xfrm>
            <a:off x="7589882" y="2727720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4" name="Google Shape;93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710" y="1535761"/>
            <a:ext cx="1951748" cy="95006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65"/>
          <p:cNvSpPr txBox="1"/>
          <p:nvPr/>
        </p:nvSpPr>
        <p:spPr>
          <a:xfrm>
            <a:off x="5331674" y="1950243"/>
            <a:ext cx="13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墨西哥雪球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6" name="Google Shape;93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2362" y="3993284"/>
            <a:ext cx="1914799" cy="95006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5"/>
          <p:cNvSpPr txBox="1"/>
          <p:nvPr/>
        </p:nvSpPr>
        <p:spPr>
          <a:xfrm>
            <a:off x="5812200" y="4347375"/>
            <a:ext cx="6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黛比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8" name="Google Shape;938;p6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939" name="Google Shape;939;p65"/>
          <p:cNvSpPr txBox="1"/>
          <p:nvPr/>
        </p:nvSpPr>
        <p:spPr>
          <a:xfrm>
            <a:off x="5614900" y="165590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白牡丹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0" name="Google Shape;940;p65"/>
          <p:cNvSpPr txBox="1"/>
          <p:nvPr/>
        </p:nvSpPr>
        <p:spPr>
          <a:xfrm>
            <a:off x="5756225" y="39740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Fiona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1" name="Google Shape;941;p65"/>
          <p:cNvSpPr/>
          <p:nvPr/>
        </p:nvSpPr>
        <p:spPr>
          <a:xfrm>
            <a:off x="5909975" y="1617675"/>
            <a:ext cx="84600" cy="96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5"/>
          <p:cNvSpPr/>
          <p:nvPr/>
        </p:nvSpPr>
        <p:spPr>
          <a:xfrm>
            <a:off x="6031025" y="3979875"/>
            <a:ext cx="84600" cy="96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5"/>
          <p:cNvSpPr/>
          <p:nvPr/>
        </p:nvSpPr>
        <p:spPr>
          <a:xfrm>
            <a:off x="6357775" y="2080500"/>
            <a:ext cx="84600" cy="9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5"/>
          <p:cNvSpPr/>
          <p:nvPr/>
        </p:nvSpPr>
        <p:spPr>
          <a:xfrm>
            <a:off x="6381975" y="4494450"/>
            <a:ext cx="84600" cy="9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5"/>
          <p:cNvSpPr txBox="1"/>
          <p:nvPr/>
        </p:nvSpPr>
        <p:spPr>
          <a:xfrm>
            <a:off x="5109200" y="90300"/>
            <a:ext cx="21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Impact"/>
                <a:ea typeface="Impact"/>
                <a:cs typeface="Impact"/>
                <a:sym typeface="Impact"/>
              </a:rPr>
              <a:t>辨識錯誤樣本</a:t>
            </a:r>
            <a:endParaRPr b="1" sz="1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6" name="Google Shape;946;p65"/>
          <p:cNvSpPr/>
          <p:nvPr/>
        </p:nvSpPr>
        <p:spPr>
          <a:xfrm>
            <a:off x="3206050" y="31938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5"/>
          <p:cNvSpPr/>
          <p:nvPr/>
        </p:nvSpPr>
        <p:spPr>
          <a:xfrm>
            <a:off x="462850" y="450650"/>
            <a:ext cx="2142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65"/>
          <p:cNvSpPr txBox="1"/>
          <p:nvPr/>
        </p:nvSpPr>
        <p:spPr>
          <a:xfrm>
            <a:off x="1094275" y="34112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9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5" y="1014325"/>
            <a:ext cx="4119039" cy="382883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6"/>
          <p:cNvSpPr txBox="1"/>
          <p:nvPr/>
        </p:nvSpPr>
        <p:spPr>
          <a:xfrm>
            <a:off x="1759907" y="603800"/>
            <a:ext cx="329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latin typeface="Nunito"/>
                <a:ea typeface="Nunito"/>
                <a:cs typeface="Nunito"/>
                <a:sym typeface="Nunito"/>
              </a:rPr>
              <a:t>recall(%) </a:t>
            </a: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Two classes at 90%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6" name="Google Shape;956;p66"/>
          <p:cNvSpPr txBox="1"/>
          <p:nvPr/>
        </p:nvSpPr>
        <p:spPr>
          <a:xfrm>
            <a:off x="2919198" y="3128492"/>
            <a:ext cx="5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7" name="Google Shape;9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464" y="1077877"/>
            <a:ext cx="4051300" cy="382602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6"/>
          <p:cNvSpPr txBox="1"/>
          <p:nvPr/>
        </p:nvSpPr>
        <p:spPr>
          <a:xfrm>
            <a:off x="5915218" y="701319"/>
            <a:ext cx="28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Nunito"/>
                <a:ea typeface="Nunito"/>
                <a:cs typeface="Nunito"/>
                <a:sym typeface="Nunito"/>
              </a:rPr>
              <a:t>Precision</a:t>
            </a:r>
            <a:r>
              <a:rPr b="1" lang="zh-TW">
                <a:latin typeface="Nunito"/>
                <a:ea typeface="Nunito"/>
                <a:cs typeface="Nunito"/>
                <a:sym typeface="Nunito"/>
              </a:rPr>
              <a:t>(%)</a:t>
            </a: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Two classes at 91%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9" name="Google Shape;959;p66"/>
          <p:cNvSpPr txBox="1"/>
          <p:nvPr/>
        </p:nvSpPr>
        <p:spPr>
          <a:xfrm>
            <a:off x="5429567" y="1831727"/>
            <a:ext cx="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C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0" name="Google Shape;960;p66"/>
          <p:cNvSpPr txBox="1"/>
          <p:nvPr/>
        </p:nvSpPr>
        <p:spPr>
          <a:xfrm>
            <a:off x="8102807" y="4336703"/>
            <a:ext cx="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C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1" name="Google Shape;961;p66"/>
          <p:cNvSpPr txBox="1"/>
          <p:nvPr/>
        </p:nvSpPr>
        <p:spPr>
          <a:xfrm>
            <a:off x="8102807" y="1077880"/>
            <a:ext cx="6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CCE5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2" name="Google Shape;962;p6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963" name="Google Shape;963;p66"/>
          <p:cNvSpPr/>
          <p:nvPr/>
        </p:nvSpPr>
        <p:spPr>
          <a:xfrm>
            <a:off x="270235" y="1076228"/>
            <a:ext cx="2028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6"/>
          <p:cNvSpPr/>
          <p:nvPr/>
        </p:nvSpPr>
        <p:spPr>
          <a:xfrm>
            <a:off x="2579646" y="3284120"/>
            <a:ext cx="2028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6"/>
          <p:cNvSpPr/>
          <p:nvPr/>
        </p:nvSpPr>
        <p:spPr>
          <a:xfrm>
            <a:off x="5349419" y="1937327"/>
            <a:ext cx="2028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6"/>
          <p:cNvSpPr/>
          <p:nvPr/>
        </p:nvSpPr>
        <p:spPr>
          <a:xfrm>
            <a:off x="7947507" y="4421206"/>
            <a:ext cx="202800" cy="15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6"/>
          <p:cNvSpPr txBox="1"/>
          <p:nvPr/>
        </p:nvSpPr>
        <p:spPr>
          <a:xfrm>
            <a:off x="671842" y="911609"/>
            <a:ext cx="7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90%</a:t>
            </a:r>
            <a:endParaRPr sz="1800"/>
          </a:p>
        </p:txBody>
      </p:sp>
      <p:sp>
        <p:nvSpPr>
          <p:cNvPr id="968" name="Google Shape;968;p66"/>
          <p:cNvSpPr txBox="1"/>
          <p:nvPr/>
        </p:nvSpPr>
        <p:spPr>
          <a:xfrm>
            <a:off x="2981253" y="3119501"/>
            <a:ext cx="7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90%</a:t>
            </a:r>
            <a:endParaRPr sz="1800"/>
          </a:p>
        </p:txBody>
      </p:sp>
      <p:sp>
        <p:nvSpPr>
          <p:cNvPr id="969" name="Google Shape;969;p66"/>
          <p:cNvSpPr txBox="1"/>
          <p:nvPr/>
        </p:nvSpPr>
        <p:spPr>
          <a:xfrm>
            <a:off x="5655724" y="1755527"/>
            <a:ext cx="7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91%</a:t>
            </a:r>
            <a:endParaRPr sz="1800"/>
          </a:p>
        </p:txBody>
      </p:sp>
      <p:sp>
        <p:nvSpPr>
          <p:cNvPr id="970" name="Google Shape;970;p66"/>
          <p:cNvSpPr txBox="1"/>
          <p:nvPr/>
        </p:nvSpPr>
        <p:spPr>
          <a:xfrm>
            <a:off x="8292405" y="4256587"/>
            <a:ext cx="7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374151"/>
                </a:solidFill>
                <a:highlight>
                  <a:srgbClr val="F7F7F8"/>
                </a:highlight>
              </a:rPr>
              <a:t>91%</a:t>
            </a:r>
            <a:endParaRPr sz="1800"/>
          </a:p>
        </p:txBody>
      </p:sp>
      <p:pic>
        <p:nvPicPr>
          <p:cNvPr id="971" name="Google Shape;97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67"/>
          <p:cNvPicPr preferRelativeResize="0"/>
          <p:nvPr/>
        </p:nvPicPr>
        <p:blipFill rotWithShape="1">
          <a:blip r:embed="rId3">
            <a:alphaModFix/>
          </a:blip>
          <a:srcRect b="734" l="0" r="35001" t="0"/>
          <a:stretch/>
        </p:blipFill>
        <p:spPr>
          <a:xfrm>
            <a:off x="1045275" y="459825"/>
            <a:ext cx="1450285" cy="70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 rotWithShape="1">
          <a:blip r:embed="rId4">
            <a:alphaModFix/>
          </a:blip>
          <a:srcRect b="0" l="0" r="35001" t="0"/>
          <a:stretch/>
        </p:blipFill>
        <p:spPr>
          <a:xfrm>
            <a:off x="2463343" y="459825"/>
            <a:ext cx="1450285" cy="70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5">
            <a:alphaModFix/>
          </a:blip>
          <a:srcRect b="0" l="0" r="35001" t="0"/>
          <a:stretch/>
        </p:blipFill>
        <p:spPr>
          <a:xfrm>
            <a:off x="3868085" y="459825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7"/>
          <p:cNvPicPr preferRelativeResize="0"/>
          <p:nvPr/>
        </p:nvPicPr>
        <p:blipFill rotWithShape="1">
          <a:blip r:embed="rId6">
            <a:alphaModFix/>
          </a:blip>
          <a:srcRect b="0" l="0" r="35001" t="0"/>
          <a:stretch/>
        </p:blipFill>
        <p:spPr>
          <a:xfrm>
            <a:off x="1045275" y="1981816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7"/>
          <p:cNvPicPr preferRelativeResize="0"/>
          <p:nvPr/>
        </p:nvPicPr>
        <p:blipFill rotWithShape="1">
          <a:blip r:embed="rId7">
            <a:alphaModFix/>
          </a:blip>
          <a:srcRect b="0" l="0" r="35001" t="0"/>
          <a:stretch/>
        </p:blipFill>
        <p:spPr>
          <a:xfrm>
            <a:off x="2463343" y="1981816"/>
            <a:ext cx="1450285" cy="70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67"/>
          <p:cNvPicPr preferRelativeResize="0"/>
          <p:nvPr/>
        </p:nvPicPr>
        <p:blipFill rotWithShape="1">
          <a:blip r:embed="rId8">
            <a:alphaModFix/>
          </a:blip>
          <a:srcRect b="0" l="0" r="35001" t="0"/>
          <a:stretch/>
        </p:blipFill>
        <p:spPr>
          <a:xfrm>
            <a:off x="3868085" y="1981816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67"/>
          <p:cNvPicPr preferRelativeResize="0"/>
          <p:nvPr/>
        </p:nvPicPr>
        <p:blipFill rotWithShape="1">
          <a:blip r:embed="rId9">
            <a:alphaModFix/>
          </a:blip>
          <a:srcRect b="0" l="0" r="35001" t="0"/>
          <a:stretch/>
        </p:blipFill>
        <p:spPr>
          <a:xfrm>
            <a:off x="1045275" y="274167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7"/>
          <p:cNvPicPr preferRelativeResize="0"/>
          <p:nvPr/>
        </p:nvPicPr>
        <p:blipFill rotWithShape="1">
          <a:blip r:embed="rId10">
            <a:alphaModFix/>
          </a:blip>
          <a:srcRect b="0" l="0" r="35001" t="0"/>
          <a:stretch/>
        </p:blipFill>
        <p:spPr>
          <a:xfrm>
            <a:off x="2463343" y="274167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 rotWithShape="1">
          <a:blip r:embed="rId11">
            <a:alphaModFix/>
          </a:blip>
          <a:srcRect b="0" l="0" r="35001" t="0"/>
          <a:stretch/>
        </p:blipFill>
        <p:spPr>
          <a:xfrm>
            <a:off x="3868085" y="274167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7"/>
          <p:cNvPicPr preferRelativeResize="0"/>
          <p:nvPr/>
        </p:nvPicPr>
        <p:blipFill rotWithShape="1">
          <a:blip r:embed="rId12">
            <a:alphaModFix/>
          </a:blip>
          <a:srcRect b="0" l="0" r="35001" t="0"/>
          <a:stretch/>
        </p:blipFill>
        <p:spPr>
          <a:xfrm>
            <a:off x="5309891" y="1981816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7"/>
          <p:cNvPicPr preferRelativeResize="0"/>
          <p:nvPr/>
        </p:nvPicPr>
        <p:blipFill rotWithShape="1">
          <a:blip r:embed="rId13">
            <a:alphaModFix/>
          </a:blip>
          <a:srcRect b="0" l="0" r="35001" t="0"/>
          <a:stretch/>
        </p:blipFill>
        <p:spPr>
          <a:xfrm>
            <a:off x="5309891" y="459825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7"/>
          <p:cNvPicPr preferRelativeResize="0"/>
          <p:nvPr/>
        </p:nvPicPr>
        <p:blipFill rotWithShape="1">
          <a:blip r:embed="rId14">
            <a:alphaModFix/>
          </a:blip>
          <a:srcRect b="0" l="0" r="35001" t="0"/>
          <a:stretch/>
        </p:blipFill>
        <p:spPr>
          <a:xfrm>
            <a:off x="1045275" y="3501545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7"/>
          <p:cNvPicPr preferRelativeResize="0"/>
          <p:nvPr/>
        </p:nvPicPr>
        <p:blipFill rotWithShape="1">
          <a:blip r:embed="rId15">
            <a:alphaModFix/>
          </a:blip>
          <a:srcRect b="0" l="0" r="35001" t="0"/>
          <a:stretch/>
        </p:blipFill>
        <p:spPr>
          <a:xfrm>
            <a:off x="2463751" y="4190301"/>
            <a:ext cx="1449467" cy="7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7"/>
          <p:cNvPicPr preferRelativeResize="0"/>
          <p:nvPr/>
        </p:nvPicPr>
        <p:blipFill rotWithShape="1">
          <a:blip r:embed="rId16">
            <a:alphaModFix/>
          </a:blip>
          <a:srcRect b="0" l="0" r="35001" t="0"/>
          <a:stretch/>
        </p:blipFill>
        <p:spPr>
          <a:xfrm>
            <a:off x="5309891" y="3463624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7"/>
          <p:cNvPicPr preferRelativeResize="0"/>
          <p:nvPr/>
        </p:nvPicPr>
        <p:blipFill rotWithShape="1">
          <a:blip r:embed="rId17">
            <a:alphaModFix/>
          </a:blip>
          <a:srcRect b="0" l="0" r="35001" t="0"/>
          <a:stretch/>
        </p:blipFill>
        <p:spPr>
          <a:xfrm>
            <a:off x="5309891" y="274167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7"/>
          <p:cNvPicPr preferRelativeResize="0"/>
          <p:nvPr/>
        </p:nvPicPr>
        <p:blipFill rotWithShape="1">
          <a:blip r:embed="rId18">
            <a:alphaModFix/>
          </a:blip>
          <a:srcRect b="0" l="0" r="35001" t="0"/>
          <a:stretch/>
        </p:blipFill>
        <p:spPr>
          <a:xfrm>
            <a:off x="3868085" y="3447818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7"/>
          <p:cNvPicPr preferRelativeResize="0"/>
          <p:nvPr/>
        </p:nvPicPr>
        <p:blipFill rotWithShape="1">
          <a:blip r:embed="rId19">
            <a:alphaModFix/>
          </a:blip>
          <a:srcRect b="0" l="0" r="35001" t="0"/>
          <a:stretch/>
        </p:blipFill>
        <p:spPr>
          <a:xfrm>
            <a:off x="6736265" y="1981816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7"/>
          <p:cNvPicPr preferRelativeResize="0"/>
          <p:nvPr/>
        </p:nvPicPr>
        <p:blipFill rotWithShape="1">
          <a:blip r:embed="rId20">
            <a:alphaModFix/>
          </a:blip>
          <a:srcRect b="0" l="0" r="35001" t="0"/>
          <a:stretch/>
        </p:blipFill>
        <p:spPr>
          <a:xfrm>
            <a:off x="2463343" y="3470595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7"/>
          <p:cNvPicPr preferRelativeResize="0"/>
          <p:nvPr/>
        </p:nvPicPr>
        <p:blipFill rotWithShape="1">
          <a:blip r:embed="rId21">
            <a:alphaModFix/>
          </a:blip>
          <a:srcRect b="0" l="0" r="35001" t="0"/>
          <a:stretch/>
        </p:blipFill>
        <p:spPr>
          <a:xfrm>
            <a:off x="6736265" y="459825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7"/>
          <p:cNvPicPr preferRelativeResize="0"/>
          <p:nvPr/>
        </p:nvPicPr>
        <p:blipFill rotWithShape="1">
          <a:blip r:embed="rId22">
            <a:alphaModFix/>
          </a:blip>
          <a:srcRect b="0" l="0" r="35001" t="0"/>
          <a:stretch/>
        </p:blipFill>
        <p:spPr>
          <a:xfrm>
            <a:off x="6736265" y="3448497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67"/>
          <p:cNvPicPr preferRelativeResize="0"/>
          <p:nvPr/>
        </p:nvPicPr>
        <p:blipFill rotWithShape="1">
          <a:blip r:embed="rId23">
            <a:alphaModFix/>
          </a:blip>
          <a:srcRect b="0" l="0" r="35001" t="0"/>
          <a:stretch/>
        </p:blipFill>
        <p:spPr>
          <a:xfrm>
            <a:off x="1045684" y="4205726"/>
            <a:ext cx="1449467" cy="7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7"/>
          <p:cNvPicPr preferRelativeResize="0"/>
          <p:nvPr/>
        </p:nvPicPr>
        <p:blipFill rotWithShape="1">
          <a:blip r:embed="rId24">
            <a:alphaModFix/>
          </a:blip>
          <a:srcRect b="0" l="0" r="35001" t="0"/>
          <a:stretch/>
        </p:blipFill>
        <p:spPr>
          <a:xfrm>
            <a:off x="6736265" y="274167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7"/>
          <p:cNvPicPr preferRelativeResize="0"/>
          <p:nvPr/>
        </p:nvPicPr>
        <p:blipFill rotWithShape="1">
          <a:blip r:embed="rId25">
            <a:alphaModFix/>
          </a:blip>
          <a:srcRect b="0" l="0" r="35001" t="0"/>
          <a:stretch/>
        </p:blipFill>
        <p:spPr>
          <a:xfrm>
            <a:off x="1045275" y="122116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7"/>
          <p:cNvPicPr preferRelativeResize="0"/>
          <p:nvPr/>
        </p:nvPicPr>
        <p:blipFill rotWithShape="1">
          <a:blip r:embed="rId26">
            <a:alphaModFix/>
          </a:blip>
          <a:srcRect b="0" l="0" r="35001" t="0"/>
          <a:stretch/>
        </p:blipFill>
        <p:spPr>
          <a:xfrm>
            <a:off x="3868085" y="122116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7"/>
          <p:cNvPicPr preferRelativeResize="0"/>
          <p:nvPr/>
        </p:nvPicPr>
        <p:blipFill rotWithShape="1">
          <a:blip r:embed="rId27">
            <a:alphaModFix/>
          </a:blip>
          <a:srcRect b="0" l="0" r="35001" t="0"/>
          <a:stretch/>
        </p:blipFill>
        <p:spPr>
          <a:xfrm>
            <a:off x="2463343" y="122116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7"/>
          <p:cNvPicPr preferRelativeResize="0"/>
          <p:nvPr/>
        </p:nvPicPr>
        <p:blipFill rotWithShape="1">
          <a:blip r:embed="rId28">
            <a:alphaModFix/>
          </a:blip>
          <a:srcRect b="0" l="0" r="35001" t="0"/>
          <a:stretch/>
        </p:blipFill>
        <p:spPr>
          <a:xfrm>
            <a:off x="5309891" y="1221161"/>
            <a:ext cx="1450285" cy="70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7"/>
          <p:cNvPicPr preferRelativeResize="0"/>
          <p:nvPr/>
        </p:nvPicPr>
        <p:blipFill rotWithShape="1">
          <a:blip r:embed="rId29">
            <a:alphaModFix/>
          </a:blip>
          <a:srcRect b="0" l="0" r="35001" t="0"/>
          <a:stretch/>
        </p:blipFill>
        <p:spPr>
          <a:xfrm>
            <a:off x="6736265" y="1221161"/>
            <a:ext cx="1450285" cy="705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1004" name="Google Shape;1004;p67"/>
          <p:cNvSpPr txBox="1"/>
          <p:nvPr/>
        </p:nvSpPr>
        <p:spPr>
          <a:xfrm>
            <a:off x="4000975" y="4262200"/>
            <a:ext cx="504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利用 grad cam 觀察模型辨識, 模</a:t>
            </a: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型</a:t>
            </a:r>
            <a:r>
              <a:rPr b="1" lang="zh-TW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關注</a:t>
            </a: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都放在該</a:t>
            </a:r>
            <a:r>
              <a:rPr b="1" lang="zh-TW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關注</a:t>
            </a: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的特徵. 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沒有錯誤訓練,各分類Recall, </a:t>
            </a: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Precision 90% up ,整體Accuracy 99.3%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latin typeface="Nunito"/>
                <a:ea typeface="Nunito"/>
                <a:cs typeface="Nunito"/>
                <a:sym typeface="Nunito"/>
              </a:rPr>
              <a:t>是不錯的訓練結果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5" name="Google Shape;1005;p67"/>
          <p:cNvSpPr txBox="1"/>
          <p:nvPr/>
        </p:nvSpPr>
        <p:spPr>
          <a:xfrm>
            <a:off x="7664825" y="4510150"/>
            <a:ext cx="8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06" name="Google Shape;1006;p6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疾病偵測模型-YOLOV8</a:t>
            </a:r>
            <a:endParaRPr/>
          </a:p>
        </p:txBody>
      </p:sp>
      <p:sp>
        <p:nvSpPr>
          <p:cNvPr id="1012" name="Google Shape;1012;p6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時間因素，目前只做了2類標記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 黑腐病，炭疽病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模型結果如下：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       -黑腐病預測機率和RECALL較低，因為標記面積較大，涵蓋其它特徵，造成機率下降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3" name="Google Shape;10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63" y="3669588"/>
            <a:ext cx="61245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1015" name="Google Shape;10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標籤網站-R</a:t>
            </a:r>
            <a:r>
              <a:rPr lang="zh-TW"/>
              <a:t>oboflow</a:t>
            </a:r>
            <a:endParaRPr/>
          </a:p>
        </p:txBody>
      </p:sp>
      <p:sp>
        <p:nvSpPr>
          <p:cNvPr id="1021" name="Google Shape;1021;p6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使用Roboflow網站，label炭疽，黑腐病特徵，產生YOLOV8特徵資料集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炭疽：							黑腐：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2" y="2919700"/>
            <a:ext cx="2852326" cy="16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750" y="2919700"/>
            <a:ext cx="2979807" cy="16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1025" name="Google Shape;10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標籤網站-Roboflow</a:t>
            </a:r>
            <a:endParaRPr/>
          </a:p>
        </p:txBody>
      </p:sp>
      <p:sp>
        <p:nvSpPr>
          <p:cNvPr id="1031" name="Google Shape;1031;p70"/>
          <p:cNvSpPr txBox="1"/>
          <p:nvPr>
            <p:ph idx="1" type="body"/>
          </p:nvPr>
        </p:nvSpPr>
        <p:spPr>
          <a:xfrm>
            <a:off x="1303800" y="12412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套用訓練好的模型→自動標注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70" title="roboflow-aut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400" y="1597875"/>
            <a:ext cx="6541019" cy="35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0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1034" name="Google Shape;103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0" y="540500"/>
            <a:ext cx="6722289" cy="44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1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1041" name="Google Shape;104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753" y="1590261"/>
            <a:ext cx="3109124" cy="301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1"/>
          <p:cNvSpPr txBox="1"/>
          <p:nvPr/>
        </p:nvSpPr>
        <p:spPr>
          <a:xfrm>
            <a:off x="5334000" y="1365961"/>
            <a:ext cx="5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800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3" name="Google Shape;1043;p71"/>
          <p:cNvSpPr txBox="1"/>
          <p:nvPr/>
        </p:nvSpPr>
        <p:spPr>
          <a:xfrm>
            <a:off x="5334000" y="2156001"/>
            <a:ext cx="5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E"/>
                </a:highlight>
                <a:latin typeface="Nunito"/>
                <a:ea typeface="Nunito"/>
                <a:cs typeface="Nunito"/>
                <a:sym typeface="Nunito"/>
              </a:rPr>
              <a:t>200</a:t>
            </a:r>
            <a:endParaRPr>
              <a:highlight>
                <a:srgbClr val="FFFFFE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44" name="Google Shape;104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71"/>
          <p:cNvSpPr txBox="1"/>
          <p:nvPr/>
        </p:nvSpPr>
        <p:spPr>
          <a:xfrm>
            <a:off x="2232825" y="358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結果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18"/>
          <p:cNvGraphicFramePr/>
          <p:nvPr/>
        </p:nvGraphicFramePr>
        <p:xfrm>
          <a:off x="3164850" y="58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403150"/>
                <a:gridCol w="2352050"/>
                <a:gridCol w="2409025"/>
              </a:tblGrid>
              <a:tr h="1000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互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動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D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多肉辨識的特色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C7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現有APP的缺點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C7B8"/>
                    </a:solidFill>
                  </a:tcPr>
                </a:tc>
              </a:tr>
              <a:tr h="138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少步驟就能記錄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紀錄步驟繁瑣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記錄功能建立在每個人都在使用的Line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需額外下載App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功能直覺簡單能快速完成紀錄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功能複雜 難以上手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775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功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能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D6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特殊品種辨識。如:綴化、錦化、石化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僅能辨識常見品種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0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疾病偵測比較準確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疾病偵測較不準確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透過每天使用的Line少步驟就能記錄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需先打開App覺得麻煩 久了懶得紀錄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紀錄植物後  人性化設置提醒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需先打開App紀錄植物後才能設置提醒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不須額外下載App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需佔手機額外空間</a:t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p18"/>
          <p:cNvSpPr txBox="1"/>
          <p:nvPr/>
        </p:nvSpPr>
        <p:spPr>
          <a:xfrm>
            <a:off x="2848650" y="792800"/>
            <a:ext cx="3162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與現有的App比較</a:t>
            </a:r>
            <a:endParaRPr b="1"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2848650" y="3023050"/>
            <a:ext cx="316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人們使用的情況</a:t>
            </a:r>
            <a:endParaRPr b="1"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27" name="Google Shape;3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50" y="523750"/>
            <a:ext cx="1511700" cy="15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 txBox="1"/>
          <p:nvPr/>
        </p:nvSpPr>
        <p:spPr>
          <a:xfrm>
            <a:off x="1283100" y="2035450"/>
            <a:ext cx="13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icrosoft JhengHei"/>
                <a:ea typeface="Microsoft JhengHei"/>
                <a:cs typeface="Microsoft JhengHei"/>
                <a:sym typeface="Microsoft JhengHei"/>
              </a:rPr>
              <a:t>金琥仙人掌</a:t>
            </a: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9" name="Google Shape;3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525" y="2778475"/>
            <a:ext cx="1627325" cy="16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8"/>
          <p:cNvSpPr txBox="1"/>
          <p:nvPr/>
        </p:nvSpPr>
        <p:spPr>
          <a:xfrm>
            <a:off x="1283075" y="4405800"/>
            <a:ext cx="13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icrosoft JhengHei"/>
                <a:ea typeface="Microsoft JhengHei"/>
                <a:cs typeface="Microsoft JhengHei"/>
                <a:sym typeface="Microsoft JhengHei"/>
              </a:rPr>
              <a:t>金</a:t>
            </a:r>
            <a:r>
              <a:rPr lang="zh-TW" sz="1100">
                <a:latin typeface="Microsoft JhengHei"/>
                <a:ea typeface="Microsoft JhengHei"/>
                <a:cs typeface="Microsoft JhengHei"/>
                <a:sym typeface="Microsoft JhengHei"/>
              </a:rPr>
              <a:t>琥石化</a:t>
            </a:r>
            <a:endParaRPr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1" name="Google Shape;3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驗證結果：</a:t>
            </a:r>
            <a:endParaRPr/>
          </a:p>
        </p:txBody>
      </p:sp>
      <p:pic>
        <p:nvPicPr>
          <p:cNvPr id="1051" name="Google Shape;10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638" y="1555925"/>
            <a:ext cx="4086225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2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育璟</a:t>
            </a:r>
            <a:endParaRPr>
              <a:highlight>
                <a:srgbClr val="D5A6BD"/>
              </a:highlight>
            </a:endParaRPr>
          </a:p>
        </p:txBody>
      </p:sp>
      <p:pic>
        <p:nvPicPr>
          <p:cNvPr id="1053" name="Google Shape;105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299" y="0"/>
            <a:ext cx="637700" cy="9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3"/>
          <p:cNvSpPr txBox="1"/>
          <p:nvPr/>
        </p:nvSpPr>
        <p:spPr>
          <a:xfrm>
            <a:off x="1303800" y="674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產品</a:t>
            </a: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演示</a:t>
            </a:r>
            <a:endParaRPr/>
          </a:p>
        </p:txBody>
      </p:sp>
      <p:pic>
        <p:nvPicPr>
          <p:cNvPr descr="tibame 團體專題 演示" id="1059" name="Google Shape;1059;p73" title="XRecorder Edited 11052023 2323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675" y="132182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762" y="3381625"/>
            <a:ext cx="1577825" cy="15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73"/>
          <p:cNvSpPr txBox="1"/>
          <p:nvPr/>
        </p:nvSpPr>
        <p:spPr>
          <a:xfrm>
            <a:off x="1456675" y="3381625"/>
            <a:ext cx="14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2" name="Google Shape;106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625" y="1402200"/>
            <a:ext cx="3000000" cy="101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9652" y="2652210"/>
            <a:ext cx="1245948" cy="21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3518" y="2647339"/>
            <a:ext cx="1245943" cy="2183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3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pic>
        <p:nvPicPr>
          <p:cNvPr id="1066" name="Google Shape;1066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08900" y="35863"/>
            <a:ext cx="637200" cy="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00" y="445062"/>
            <a:ext cx="7984149" cy="440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F9CB9C"/>
                </a:highlight>
              </a:rPr>
              <a:t>珮榕</a:t>
            </a:r>
            <a:endParaRPr>
              <a:highlight>
                <a:srgbClr val="F9CB9C"/>
              </a:highlight>
            </a:endParaRPr>
          </a:p>
        </p:txBody>
      </p:sp>
      <p:sp>
        <p:nvSpPr>
          <p:cNvPr id="1075" name="Google Shape;1075;p74"/>
          <p:cNvSpPr txBox="1"/>
          <p:nvPr/>
        </p:nvSpPr>
        <p:spPr>
          <a:xfrm>
            <a:off x="786600" y="501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b="1"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LineBot及雲端架構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50" y="53375"/>
            <a:ext cx="8397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5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EA9999"/>
                </a:highlight>
              </a:rPr>
              <a:t>俊麟</a:t>
            </a:r>
            <a:endParaRPr>
              <a:highlight>
                <a:srgbClr val="EA9999"/>
              </a:highlight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6"/>
          <p:cNvSpPr txBox="1"/>
          <p:nvPr>
            <p:ph type="title"/>
          </p:nvPr>
        </p:nvSpPr>
        <p:spPr>
          <a:xfrm>
            <a:off x="1303800" y="598575"/>
            <a:ext cx="73215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Microsoft JhengHei"/>
              <a:buChar char="❖"/>
            </a:pPr>
            <a:r>
              <a:rPr lang="zh-TW" sz="23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sz="3100"/>
          </a:p>
        </p:txBody>
      </p:sp>
      <p:sp>
        <p:nvSpPr>
          <p:cNvPr id="1087" name="Google Shape;1087;p76"/>
          <p:cNvSpPr txBox="1"/>
          <p:nvPr>
            <p:ph idx="1" type="body"/>
          </p:nvPr>
        </p:nvSpPr>
        <p:spPr>
          <a:xfrm>
            <a:off x="1075200" y="1052225"/>
            <a:ext cx="797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E69138"/>
                </a:solidFill>
              </a:rPr>
              <a:t>1. 功能擴充</a:t>
            </a:r>
            <a:endParaRPr b="1" sz="19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9900"/>
                </a:solidFill>
              </a:rPr>
              <a:t>(1)更多種類：</a:t>
            </a:r>
            <a:endParaRPr b="1" sz="1600">
              <a:solidFill>
                <a:srgbClr val="FF9900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zh-TW" sz="1600">
                <a:solidFill>
                  <a:srgbClr val="000000"/>
                </a:solidFill>
              </a:rPr>
              <a:t>台灣常見的多肉植物</a:t>
            </a:r>
            <a:endParaRPr b="1" sz="1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9900"/>
                </a:solidFill>
              </a:rPr>
              <a:t>(2)資訊的流通：</a:t>
            </a:r>
            <a:endParaRPr b="1" sz="1600">
              <a:solidFill>
                <a:srgbClr val="FF9900"/>
              </a:solidFill>
            </a:endParaRPr>
          </a:p>
          <a:p>
            <a:pPr indent="-32258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zh-TW" sz="1600">
                <a:solidFill>
                  <a:srgbClr val="000000"/>
                </a:solidFill>
              </a:rPr>
              <a:t>Google Map</a:t>
            </a:r>
            <a:br>
              <a:rPr b="1" lang="zh-TW" sz="1600">
                <a:solidFill>
                  <a:srgbClr val="000000"/>
                </a:solidFill>
              </a:rPr>
            </a:br>
            <a:r>
              <a:rPr lang="zh-TW" sz="1285">
                <a:solidFill>
                  <a:srgbClr val="000000"/>
                </a:solidFill>
              </a:rPr>
              <a:t>SDK for Android</a:t>
            </a:r>
            <a:br>
              <a:rPr lang="zh-TW" sz="1285">
                <a:solidFill>
                  <a:srgbClr val="000000"/>
                </a:solidFill>
              </a:rPr>
            </a:br>
            <a:br>
              <a:rPr lang="zh-TW" sz="1167">
                <a:solidFill>
                  <a:srgbClr val="000000"/>
                </a:solidFill>
              </a:rPr>
            </a:br>
            <a:endParaRPr b="1"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zh-TW" sz="1600">
                <a:solidFill>
                  <a:srgbClr val="000000"/>
                </a:solidFill>
              </a:rPr>
              <a:t>LINE Notify</a:t>
            </a:r>
            <a:br>
              <a:rPr b="1" lang="zh-TW" sz="1600">
                <a:solidFill>
                  <a:srgbClr val="000000"/>
                </a:solidFill>
              </a:rPr>
            </a:br>
            <a:r>
              <a:rPr lang="zh-TW" sz="1267">
                <a:solidFill>
                  <a:srgbClr val="000000"/>
                </a:solidFill>
              </a:rPr>
              <a:t>API Document</a:t>
            </a:r>
            <a:br>
              <a:rPr lang="zh-TW" sz="1267">
                <a:solidFill>
                  <a:srgbClr val="000000"/>
                </a:solidFill>
              </a:rPr>
            </a:br>
            <a:r>
              <a:rPr lang="zh-TW" sz="1267">
                <a:solidFill>
                  <a:srgbClr val="000000"/>
                </a:solidFill>
              </a:rPr>
              <a:t>https://notify-bot.line.me/doc/en/</a:t>
            </a:r>
            <a:endParaRPr sz="1267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9900"/>
              </a:solidFill>
            </a:endParaRPr>
          </a:p>
        </p:txBody>
      </p:sp>
      <p:sp>
        <p:nvSpPr>
          <p:cNvPr id="1088" name="Google Shape;1088;p76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欽文</a:t>
            </a:r>
            <a:endParaRPr>
              <a:highlight>
                <a:srgbClr val="CCCCCC"/>
              </a:highlight>
            </a:endParaRPr>
          </a:p>
        </p:txBody>
      </p:sp>
      <p:pic>
        <p:nvPicPr>
          <p:cNvPr id="1089" name="Google Shape;108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050" y="-2325"/>
            <a:ext cx="695327" cy="77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0" y="1409700"/>
            <a:ext cx="1325875" cy="1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450" y="1390650"/>
            <a:ext cx="1140251" cy="11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76"/>
          <p:cNvSpPr txBox="1"/>
          <p:nvPr/>
        </p:nvSpPr>
        <p:spPr>
          <a:xfrm>
            <a:off x="5438775" y="1494575"/>
            <a:ext cx="36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蕾</a:t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絲</a:t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姑娘</a:t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3" name="Google Shape;1093;p76"/>
          <p:cNvSpPr txBox="1"/>
          <p:nvPr/>
        </p:nvSpPr>
        <p:spPr>
          <a:xfrm>
            <a:off x="7407700" y="1570775"/>
            <a:ext cx="3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千</a:t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兔 </a:t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耳</a:t>
            </a:r>
            <a:endParaRPr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4" name="Google Shape;109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525" y="2800350"/>
            <a:ext cx="1420700" cy="206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225" y="2762250"/>
            <a:ext cx="3900351" cy="21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6"/>
          <p:cNvSpPr txBox="1"/>
          <p:nvPr/>
        </p:nvSpPr>
        <p:spPr>
          <a:xfrm>
            <a:off x="1544275" y="3005800"/>
            <a:ext cx="218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https://developers.google.com/maps/documentation/android-sdk/overview?hl=zh-tw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Microsoft JhengHei"/>
              <a:buChar char="❖"/>
            </a:pPr>
            <a:r>
              <a:rPr lang="zh-TW" sz="23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未來展望-續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102" name="Google Shape;1102;p77"/>
          <p:cNvSpPr txBox="1"/>
          <p:nvPr>
            <p:ph idx="1" type="body"/>
          </p:nvPr>
        </p:nvSpPr>
        <p:spPr>
          <a:xfrm>
            <a:off x="1303800" y="1228050"/>
            <a:ext cx="7030500" cy="3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E69138"/>
                </a:solidFill>
              </a:rPr>
              <a:t>2. 技術增進</a:t>
            </a:r>
            <a:endParaRPr b="1" sz="19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9900"/>
                </a:solidFill>
              </a:rPr>
              <a:t>(1)美化介面：</a:t>
            </a:r>
            <a:endParaRPr b="1" sz="1600">
              <a:solidFill>
                <a:srgbClr val="FF9900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zh-TW" sz="1600">
                <a:solidFill>
                  <a:srgbClr val="000000"/>
                </a:solidFill>
              </a:rPr>
              <a:t>LINE Front-end Framework（LIFF）</a:t>
            </a:r>
            <a:br>
              <a:rPr b="1" lang="zh-TW" sz="1600">
                <a:solidFill>
                  <a:srgbClr val="000000"/>
                </a:solidFill>
              </a:rPr>
            </a:br>
            <a:r>
              <a:rPr lang="zh-TW" sz="1150">
                <a:solidFill>
                  <a:srgbClr val="000000"/>
                </a:solidFill>
              </a:rPr>
              <a:t>LIFF v2 API reference</a:t>
            </a:r>
            <a:br>
              <a:rPr lang="zh-TW" sz="1150">
                <a:solidFill>
                  <a:srgbClr val="000000"/>
                </a:solidFill>
              </a:rPr>
            </a:br>
            <a:r>
              <a:rPr lang="zh-TW" sz="1150" u="sng">
                <a:solidFill>
                  <a:schemeClr val="hlink"/>
                </a:solidFill>
                <a:hlinkClick r:id="rId3"/>
              </a:rPr>
              <a:t>https://developers.line.biz/en/reference/liff/</a:t>
            </a:r>
            <a:br>
              <a:rPr lang="zh-TW" sz="1150">
                <a:solidFill>
                  <a:srgbClr val="000000"/>
                </a:solidFill>
              </a:rPr>
            </a:br>
            <a:endParaRPr b="1" sz="1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9900"/>
                </a:solidFill>
              </a:rPr>
              <a:t>(2)模型技術擴展：</a:t>
            </a:r>
            <a:endParaRPr b="1" sz="1600"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zh-TW" sz="1600">
                <a:solidFill>
                  <a:srgbClr val="000000"/>
                </a:solidFill>
              </a:rPr>
              <a:t>將此AI模型擴展應用在其他種類的植物，並用循環漸進的方式訓練模型，以節省大量時間。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1103" name="Google Shape;1103;p77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欽文</a:t>
            </a:r>
            <a:endParaRPr>
              <a:highlight>
                <a:srgbClr val="CCCCCC"/>
              </a:highlight>
            </a:endParaRPr>
          </a:p>
        </p:txBody>
      </p:sp>
      <p:pic>
        <p:nvPicPr>
          <p:cNvPr id="1104" name="Google Shape;110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050" y="-2325"/>
            <a:ext cx="695327" cy="77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800" y="1600200"/>
            <a:ext cx="3726399" cy="20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Microsoft JhengHei"/>
              <a:buChar char="❖"/>
            </a:pPr>
            <a:r>
              <a:rPr lang="zh-TW" sz="23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未來展望-續</a:t>
            </a:r>
            <a:endParaRPr/>
          </a:p>
        </p:txBody>
      </p:sp>
      <p:pic>
        <p:nvPicPr>
          <p:cNvPr id="1111" name="Google Shape;11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324" y="1122675"/>
            <a:ext cx="3854800" cy="402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欽文</a:t>
            </a:r>
            <a:endParaRPr/>
          </a:p>
        </p:txBody>
      </p:sp>
      <p:pic>
        <p:nvPicPr>
          <p:cNvPr id="1113" name="Google Shape;111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050" y="-2325"/>
            <a:ext cx="695327" cy="77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Char char="❖"/>
            </a:pPr>
            <a:r>
              <a:rPr lang="zh-TW" sz="2000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團隊分工</a:t>
            </a:r>
            <a:endParaRPr/>
          </a:p>
        </p:txBody>
      </p:sp>
      <p:graphicFrame>
        <p:nvGraphicFramePr>
          <p:cNvPr id="1119" name="Google Shape;1119;p79"/>
          <p:cNvGraphicFramePr/>
          <p:nvPr/>
        </p:nvGraphicFramePr>
        <p:xfrm>
          <a:off x="341113" y="140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{E6F1EB71-CB7E-4134-9051-3D5B447112DA}</a:tableStyleId>
              </a:tblPr>
              <a:tblGrid>
                <a:gridCol w="962675"/>
                <a:gridCol w="983975"/>
                <a:gridCol w="1085850"/>
                <a:gridCol w="1085850"/>
                <a:gridCol w="1085850"/>
                <a:gridCol w="1085850"/>
                <a:gridCol w="1085850"/>
                <a:gridCol w="10858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資料準備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AI模型建構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AI模型訓練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LINEBOT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雲端部署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 簡報製作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簡報影片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09 育璟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10 晨宇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11 禹旬</a:t>
                      </a:r>
                      <a:endParaRPr sz="15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16 珮榕</a:t>
                      </a:r>
                      <a:endParaRPr sz="15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25 欽文</a:t>
                      </a:r>
                      <a:endParaRPr sz="15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28 俊麟</a:t>
                      </a:r>
                      <a:endParaRPr sz="15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30 品翰</a:t>
                      </a:r>
                      <a:endParaRPr sz="15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20" name="Google Shape;11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75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175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00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50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250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925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525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125" y="192385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00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50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250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925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50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650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00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9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50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9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38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00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75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175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7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7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35824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7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17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7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7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1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84" y="3178625"/>
            <a:ext cx="180072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7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87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47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875" y="23444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7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87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35747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35747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2325938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2325938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2325938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125" y="19135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25" y="19135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19135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1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325" y="3562350"/>
            <a:ext cx="1800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7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highlight>
                  <a:srgbClr val="B6D7A8"/>
                </a:highlight>
              </a:rPr>
              <a:t>晨宇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1186" name="Google Shape;1186;p79"/>
          <p:cNvSpPr txBox="1"/>
          <p:nvPr/>
        </p:nvSpPr>
        <p:spPr>
          <a:xfrm>
            <a:off x="7505400" y="1655575"/>
            <a:ext cx="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7" name="Google Shape;1187;p79"/>
          <p:cNvSpPr txBox="1"/>
          <p:nvPr/>
        </p:nvSpPr>
        <p:spPr>
          <a:xfrm>
            <a:off x="341125" y="4679975"/>
            <a:ext cx="107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Nunito"/>
                <a:ea typeface="Nunito"/>
                <a:cs typeface="Nunito"/>
                <a:sym typeface="Nunito"/>
              </a:rPr>
              <a:t>*組長(晨宇)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88" name="Google Shape;11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40130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439557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35747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35747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27692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2325938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2325938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2325938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25" y="19135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725" y="19135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1913500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3178625"/>
            <a:ext cx="1800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325" y="3562350"/>
            <a:ext cx="180000" cy="2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0"/>
          <p:cNvSpPr txBox="1"/>
          <p:nvPr/>
        </p:nvSpPr>
        <p:spPr>
          <a:xfrm>
            <a:off x="3072000" y="37925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特別感謝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全體</a:t>
            </a:r>
            <a:r>
              <a:rPr lang="zh-TW" sz="1800"/>
              <a:t>老師: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林佑軒老師	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蘇柏原老師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張翠華老師</a:t>
            </a:r>
            <a:r>
              <a:rPr lang="zh-TW" sz="1800"/>
              <a:t>	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周凡剛老師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李秉鴻老師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周志昂老師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陳宇春老師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李智揚老師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張若兪老師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蔡孟玹老師</a:t>
            </a:r>
            <a:endParaRPr sz="1800"/>
          </a:p>
        </p:txBody>
      </p:sp>
      <p:pic>
        <p:nvPicPr>
          <p:cNvPr id="1214" name="Google Shape;12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000" y="2537750"/>
            <a:ext cx="20097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80"/>
          <p:cNvSpPr txBox="1"/>
          <p:nvPr/>
        </p:nvSpPr>
        <p:spPr>
          <a:xfrm>
            <a:off x="2163000" y="653900"/>
            <a:ext cx="9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1"/>
          <p:cNvSpPr txBox="1"/>
          <p:nvPr/>
        </p:nvSpPr>
        <p:spPr>
          <a:xfrm>
            <a:off x="3732000" y="893850"/>
            <a:ext cx="168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latin typeface="Nunito"/>
                <a:ea typeface="Nunito"/>
                <a:cs typeface="Nunito"/>
                <a:sym typeface="Nunito"/>
              </a:rPr>
              <a:t>感</a:t>
            </a:r>
            <a:r>
              <a:rPr b="1" lang="zh-TW" sz="2300">
                <a:latin typeface="Nunito"/>
                <a:ea typeface="Nunito"/>
                <a:cs typeface="Nunito"/>
                <a:sym typeface="Nunito"/>
              </a:rPr>
              <a:t>謝聆聽</a:t>
            </a:r>
            <a:endParaRPr b="1" sz="3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1" name="Google Shape;12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163" y="1775660"/>
            <a:ext cx="2330225" cy="2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637" y="1894625"/>
            <a:ext cx="1932275" cy="19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350" y="672088"/>
            <a:ext cx="3138899" cy="387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500" y="672100"/>
            <a:ext cx="2810042" cy="387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1202350" y="4547325"/>
            <a:ext cx="286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PictureThis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5398225" y="4547325"/>
            <a:ext cx="23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多肉辨識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41" name="Google Shape;3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555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icrosoft JhengHei"/>
              <a:buChar char="❖"/>
            </a:pPr>
            <a:r>
              <a:rPr lang="zh-TW" sz="2222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sz="2222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289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Microsoft JhengHei"/>
              <a:buChar char="➢"/>
            </a:pPr>
            <a:r>
              <a:rPr lang="zh-TW" sz="1650">
                <a:latin typeface="Microsoft JhengHei"/>
                <a:ea typeface="Microsoft JhengHei"/>
                <a:cs typeface="Microsoft JhengHei"/>
                <a:sym typeface="Microsoft JhengHei"/>
              </a:rPr>
              <a:t>開發目標</a:t>
            </a:r>
            <a:endParaRPr sz="165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302" y="133126"/>
            <a:ext cx="6919997" cy="527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type="title"/>
          </p:nvPr>
        </p:nvSpPr>
        <p:spPr>
          <a:xfrm>
            <a:off x="1126450" y="592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5559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icrosoft JhengHei"/>
              <a:buChar char="❖"/>
            </a:pPr>
            <a:r>
              <a:rPr lang="zh-TW" sz="2222">
                <a:solidFill>
                  <a:schemeClr val="lt1"/>
                </a:solidFill>
                <a:highlight>
                  <a:srgbClr val="43434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專案介紹</a:t>
            </a:r>
            <a:endParaRPr sz="2222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0674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Microsoft JhengHei"/>
              <a:buChar char="➢"/>
            </a:pPr>
            <a:r>
              <a:rPr lang="zh-TW" sz="1611">
                <a:latin typeface="Microsoft JhengHei"/>
                <a:ea typeface="Microsoft JhengHei"/>
                <a:cs typeface="Microsoft JhengHei"/>
                <a:sym typeface="Microsoft JhengHei"/>
              </a:rPr>
              <a:t>專案流程</a:t>
            </a:r>
            <a:endParaRPr sz="2111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rgbClr val="43434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0" y="133125"/>
            <a:ext cx="786600" cy="326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品翰</a:t>
            </a:r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649" y="1"/>
            <a:ext cx="668350" cy="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2" y="253575"/>
            <a:ext cx="9088676" cy="68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